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 id="2147483713" r:id="rId5"/>
  </p:sldMasterIdLst>
  <p:notesMasterIdLst>
    <p:notesMasterId r:id="rId23"/>
  </p:notesMasterIdLst>
  <p:sldIdLst>
    <p:sldId id="328" r:id="rId6"/>
    <p:sldId id="371" r:id="rId7"/>
    <p:sldId id="272" r:id="rId8"/>
    <p:sldId id="345" r:id="rId9"/>
    <p:sldId id="372" r:id="rId10"/>
    <p:sldId id="382" r:id="rId11"/>
    <p:sldId id="357" r:id="rId12"/>
    <p:sldId id="376" r:id="rId13"/>
    <p:sldId id="360" r:id="rId14"/>
    <p:sldId id="380" r:id="rId15"/>
    <p:sldId id="363" r:id="rId16"/>
    <p:sldId id="378" r:id="rId17"/>
    <p:sldId id="379" r:id="rId18"/>
    <p:sldId id="299" r:id="rId19"/>
    <p:sldId id="308" r:id="rId20"/>
    <p:sldId id="381" r:id="rId21"/>
    <p:sldId id="367" r:id="rId22"/>
  </p:sldIdLst>
  <p:sldSz cx="12192000" cy="6858000"/>
  <p:notesSz cx="6858000" cy="9144000"/>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A739"/>
    <a:srgbClr val="1C8EFF"/>
    <a:srgbClr val="1FA5BA"/>
    <a:srgbClr val="D8F0E9"/>
    <a:srgbClr val="C9C9C9"/>
    <a:srgbClr val="FFFFFF"/>
    <a:srgbClr val="8ED973"/>
    <a:srgbClr val="4EA72E"/>
    <a:srgbClr val="06396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625" autoAdjust="0"/>
  </p:normalViewPr>
  <p:slideViewPr>
    <p:cSldViewPr snapToGrid="0">
      <p:cViewPr varScale="1">
        <p:scale>
          <a:sx n="73" d="100"/>
          <a:sy n="73" d="100"/>
        </p:scale>
        <p:origin x="1070" y="67"/>
      </p:cViewPr>
      <p:guideLst>
        <p:guide orient="horz" pos="2160"/>
        <p:guide pos="3840"/>
      </p:guideLst>
    </p:cSldViewPr>
  </p:slideViewPr>
  <p:outlineViewPr>
    <p:cViewPr>
      <p:scale>
        <a:sx n="33" d="100"/>
        <a:sy n="33" d="100"/>
      </p:scale>
      <p:origin x="0" y="-532"/>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iros\Downloads\study\Lsemi\M1\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iros\Downloads\study\Lsemi\M1\tim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Sheet1!$A$10</c:f>
              <c:strCache>
                <c:ptCount val="1"/>
                <c:pt idx="0">
                  <c:v>cbs</c:v>
                </c:pt>
              </c:strCache>
            </c:strRef>
          </c:tx>
          <c:spPr>
            <a:ln w="25400" cap="rnd">
              <a:noFill/>
              <a:round/>
            </a:ln>
            <a:effectLst/>
          </c:spPr>
          <c:marker>
            <c:symbol val="circle"/>
            <c:size val="9"/>
            <c:spPr>
              <a:solidFill>
                <a:schemeClr val="accent1"/>
              </a:solidFill>
              <a:ln w="9525">
                <a:solidFill>
                  <a:schemeClr val="accent1"/>
                </a:solidFill>
              </a:ln>
              <a:effectLst/>
            </c:spPr>
          </c:marker>
          <c:xVal>
            <c:numRef>
              <c:f>Sheet1!$B$9:$F$9</c:f>
              <c:numCache>
                <c:formatCode>General</c:formatCode>
                <c:ptCount val="5"/>
                <c:pt idx="0">
                  <c:v>2</c:v>
                </c:pt>
                <c:pt idx="1">
                  <c:v>4</c:v>
                </c:pt>
                <c:pt idx="2">
                  <c:v>6</c:v>
                </c:pt>
                <c:pt idx="3">
                  <c:v>8</c:v>
                </c:pt>
                <c:pt idx="4">
                  <c:v>10</c:v>
                </c:pt>
              </c:numCache>
            </c:numRef>
          </c:xVal>
          <c:yVal>
            <c:numRef>
              <c:f>Sheet1!$B$2:$F$2</c:f>
              <c:numCache>
                <c:formatCode>General</c:formatCode>
                <c:ptCount val="5"/>
                <c:pt idx="0">
                  <c:v>1.6077003121748178E-3</c:v>
                </c:pt>
                <c:pt idx="1">
                  <c:v>2.4453620297462818E-3</c:v>
                </c:pt>
                <c:pt idx="2">
                  <c:v>4.3120161438268211E-2</c:v>
                </c:pt>
                <c:pt idx="3">
                  <c:v>0.13754575226353305</c:v>
                </c:pt>
                <c:pt idx="4">
                  <c:v>0.2322072892776719</c:v>
                </c:pt>
              </c:numCache>
            </c:numRef>
          </c:yVal>
          <c:smooth val="0"/>
          <c:extLst>
            <c:ext xmlns:c16="http://schemas.microsoft.com/office/drawing/2014/chart" uri="{C3380CC4-5D6E-409C-BE32-E72D297353CC}">
              <c16:uniqueId val="{00000000-50AD-4BD4-9E74-02EC41EE95CB}"/>
            </c:ext>
          </c:extLst>
        </c:ser>
        <c:ser>
          <c:idx val="1"/>
          <c:order val="1"/>
          <c:tx>
            <c:strRef>
              <c:f>Sheet1!$A$11</c:f>
              <c:strCache>
                <c:ptCount val="1"/>
                <c:pt idx="0">
                  <c:v>A*</c:v>
                </c:pt>
              </c:strCache>
            </c:strRef>
          </c:tx>
          <c:spPr>
            <a:ln w="25400" cap="rnd">
              <a:noFill/>
              <a:round/>
            </a:ln>
            <a:effectLst/>
          </c:spPr>
          <c:marker>
            <c:symbol val="square"/>
            <c:size val="9"/>
            <c:spPr>
              <a:solidFill>
                <a:schemeClr val="accent3"/>
              </a:solidFill>
              <a:ln w="9525">
                <a:solidFill>
                  <a:schemeClr val="accent3"/>
                </a:solidFill>
              </a:ln>
              <a:effectLst/>
            </c:spPr>
          </c:marker>
          <c:xVal>
            <c:numRef>
              <c:f>Sheet1!$B$9:$F$9</c:f>
              <c:numCache>
                <c:formatCode>General</c:formatCode>
                <c:ptCount val="5"/>
                <c:pt idx="0">
                  <c:v>2</c:v>
                </c:pt>
                <c:pt idx="1">
                  <c:v>4</c:v>
                </c:pt>
                <c:pt idx="2">
                  <c:v>6</c:v>
                </c:pt>
                <c:pt idx="3">
                  <c:v>8</c:v>
                </c:pt>
                <c:pt idx="4">
                  <c:v>10</c:v>
                </c:pt>
              </c:numCache>
            </c:numRef>
          </c:xVal>
          <c:yVal>
            <c:numRef>
              <c:f>Sheet1!$B$3:$F$3</c:f>
              <c:numCache>
                <c:formatCode>General</c:formatCode>
                <c:ptCount val="5"/>
                <c:pt idx="0">
                  <c:v>8.4925284339107615E-5</c:v>
                </c:pt>
                <c:pt idx="1">
                  <c:v>1.6985056867821523E-4</c:v>
                </c:pt>
                <c:pt idx="2">
                  <c:v>2.5477585301732285E-4</c:v>
                </c:pt>
                <c:pt idx="3">
                  <c:v>3.3970113735643046E-4</c:v>
                </c:pt>
                <c:pt idx="4">
                  <c:v>4.2462642169553808E-4</c:v>
                </c:pt>
              </c:numCache>
            </c:numRef>
          </c:yVal>
          <c:smooth val="0"/>
          <c:extLst>
            <c:ext xmlns:c16="http://schemas.microsoft.com/office/drawing/2014/chart" uri="{C3380CC4-5D6E-409C-BE32-E72D297353CC}">
              <c16:uniqueId val="{00000001-50AD-4BD4-9E74-02EC41EE95CB}"/>
            </c:ext>
          </c:extLst>
        </c:ser>
        <c:ser>
          <c:idx val="2"/>
          <c:order val="2"/>
          <c:tx>
            <c:strRef>
              <c:f>Sheet1!$A$13</c:f>
              <c:strCache>
                <c:ptCount val="1"/>
                <c:pt idx="0">
                  <c:v>CNN+A*</c:v>
                </c:pt>
              </c:strCache>
            </c:strRef>
          </c:tx>
          <c:spPr>
            <a:ln w="25400" cap="rnd">
              <a:noFill/>
              <a:round/>
            </a:ln>
            <a:effectLst/>
          </c:spPr>
          <c:marker>
            <c:symbol val="triangle"/>
            <c:size val="9"/>
            <c:spPr>
              <a:solidFill>
                <a:schemeClr val="accent5"/>
              </a:solidFill>
              <a:ln w="9525">
                <a:solidFill>
                  <a:schemeClr val="accent5"/>
                </a:solidFill>
              </a:ln>
              <a:effectLst/>
            </c:spPr>
          </c:marker>
          <c:xVal>
            <c:numRef>
              <c:f>Sheet1!$B$9:$F$9</c:f>
              <c:numCache>
                <c:formatCode>General</c:formatCode>
                <c:ptCount val="5"/>
                <c:pt idx="0">
                  <c:v>2</c:v>
                </c:pt>
                <c:pt idx="1">
                  <c:v>4</c:v>
                </c:pt>
                <c:pt idx="2">
                  <c:v>6</c:v>
                </c:pt>
                <c:pt idx="3">
                  <c:v>8</c:v>
                </c:pt>
                <c:pt idx="4">
                  <c:v>10</c:v>
                </c:pt>
              </c:numCache>
            </c:numRef>
          </c:xVal>
          <c:yVal>
            <c:numRef>
              <c:f>Sheet1!$B$5:$F$5</c:f>
              <c:numCache>
                <c:formatCode>General</c:formatCode>
                <c:ptCount val="5"/>
                <c:pt idx="0">
                  <c:v>2.1031550286148014E-4</c:v>
                </c:pt>
                <c:pt idx="1">
                  <c:v>3.0090918635100616E-4</c:v>
                </c:pt>
                <c:pt idx="2">
                  <c:v>4.3981712984726229E-4</c:v>
                </c:pt>
                <c:pt idx="3">
                  <c:v>6.2384677403529783E-4</c:v>
                </c:pt>
                <c:pt idx="4">
                  <c:v>6.0841301445493522E-4</c:v>
                </c:pt>
              </c:numCache>
            </c:numRef>
          </c:yVal>
          <c:smooth val="0"/>
          <c:extLst>
            <c:ext xmlns:c16="http://schemas.microsoft.com/office/drawing/2014/chart" uri="{C3380CC4-5D6E-409C-BE32-E72D297353CC}">
              <c16:uniqueId val="{00000002-50AD-4BD4-9E74-02EC41EE95CB}"/>
            </c:ext>
          </c:extLst>
        </c:ser>
        <c:dLbls>
          <c:showLegendKey val="0"/>
          <c:showVal val="0"/>
          <c:showCatName val="0"/>
          <c:showSerName val="0"/>
          <c:showPercent val="0"/>
          <c:showBubbleSize val="0"/>
        </c:dLbls>
        <c:axId val="1292664848"/>
        <c:axId val="1776640320"/>
      </c:scatterChart>
      <c:valAx>
        <c:axId val="12926648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76640320"/>
        <c:crosses val="autoZero"/>
        <c:crossBetween val="midCat"/>
      </c:valAx>
      <c:valAx>
        <c:axId val="1776640320"/>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29266484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Sheet2!$A$10</c:f>
              <c:strCache>
                <c:ptCount val="1"/>
                <c:pt idx="0">
                  <c:v>cbs</c:v>
                </c:pt>
              </c:strCache>
            </c:strRef>
          </c:tx>
          <c:spPr>
            <a:ln w="19050" cap="rnd">
              <a:noFill/>
              <a:round/>
            </a:ln>
            <a:effectLst/>
          </c:spPr>
          <c:marker>
            <c:symbol val="circle"/>
            <c:size val="9"/>
            <c:spPr>
              <a:noFill/>
              <a:ln w="0">
                <a:solidFill>
                  <a:schemeClr val="bg1"/>
                </a:solidFill>
              </a:ln>
              <a:effectLst/>
            </c:spPr>
          </c:marker>
          <c:xVal>
            <c:numRef>
              <c:f>Sheet2!$B$9:$H$9</c:f>
              <c:numCache>
                <c:formatCode>General</c:formatCode>
                <c:ptCount val="7"/>
                <c:pt idx="0">
                  <c:v>2</c:v>
                </c:pt>
                <c:pt idx="1">
                  <c:v>4</c:v>
                </c:pt>
                <c:pt idx="2">
                  <c:v>6</c:v>
                </c:pt>
                <c:pt idx="3">
                  <c:v>8</c:v>
                </c:pt>
                <c:pt idx="4">
                  <c:v>10</c:v>
                </c:pt>
              </c:numCache>
            </c:numRef>
          </c:xVal>
          <c:yVal>
            <c:numRef>
              <c:f>Sheet2!$B$10:$H$10</c:f>
              <c:numCache>
                <c:formatCode>General</c:formatCode>
                <c:ptCount val="7"/>
                <c:pt idx="0">
                  <c:v>0</c:v>
                </c:pt>
                <c:pt idx="1">
                  <c:v>0</c:v>
                </c:pt>
                <c:pt idx="2">
                  <c:v>0</c:v>
                </c:pt>
                <c:pt idx="3">
                  <c:v>0</c:v>
                </c:pt>
                <c:pt idx="4">
                  <c:v>0</c:v>
                </c:pt>
              </c:numCache>
            </c:numRef>
          </c:yVal>
          <c:smooth val="0"/>
          <c:extLst>
            <c:ext xmlns:c16="http://schemas.microsoft.com/office/drawing/2014/chart" uri="{C3380CC4-5D6E-409C-BE32-E72D297353CC}">
              <c16:uniqueId val="{00000000-0578-46A6-9C6C-DA2324044EC4}"/>
            </c:ext>
          </c:extLst>
        </c:ser>
        <c:ser>
          <c:idx val="1"/>
          <c:order val="1"/>
          <c:tx>
            <c:strRef>
              <c:f>Sheet2!$A$11</c:f>
              <c:strCache>
                <c:ptCount val="1"/>
                <c:pt idx="0">
                  <c:v>A*</c:v>
                </c:pt>
              </c:strCache>
            </c:strRef>
          </c:tx>
          <c:spPr>
            <a:ln w="19050" cap="rnd">
              <a:noFill/>
              <a:round/>
            </a:ln>
            <a:effectLst/>
          </c:spPr>
          <c:marker>
            <c:symbol val="circle"/>
            <c:size val="9"/>
            <c:spPr>
              <a:solidFill>
                <a:schemeClr val="accent3"/>
              </a:solidFill>
              <a:ln w="9525">
                <a:solidFill>
                  <a:schemeClr val="accent3"/>
                </a:solidFill>
              </a:ln>
              <a:effectLst/>
            </c:spPr>
          </c:marker>
          <c:xVal>
            <c:numRef>
              <c:f>Sheet2!$B$9:$H$9</c:f>
              <c:numCache>
                <c:formatCode>General</c:formatCode>
                <c:ptCount val="7"/>
                <c:pt idx="0">
                  <c:v>2</c:v>
                </c:pt>
                <c:pt idx="1">
                  <c:v>4</c:v>
                </c:pt>
                <c:pt idx="2">
                  <c:v>6</c:v>
                </c:pt>
                <c:pt idx="3">
                  <c:v>8</c:v>
                </c:pt>
                <c:pt idx="4">
                  <c:v>10</c:v>
                </c:pt>
              </c:numCache>
            </c:numRef>
          </c:xVal>
          <c:yVal>
            <c:numRef>
              <c:f>Sheet2!$B$11:$H$11</c:f>
              <c:numCache>
                <c:formatCode>General</c:formatCode>
                <c:ptCount val="7"/>
                <c:pt idx="0">
                  <c:v>0.41</c:v>
                </c:pt>
                <c:pt idx="1">
                  <c:v>1.36</c:v>
                </c:pt>
                <c:pt idx="2">
                  <c:v>2.3959999999999999</c:v>
                </c:pt>
                <c:pt idx="3">
                  <c:v>6.92</c:v>
                </c:pt>
                <c:pt idx="4">
                  <c:v>9.5900999999999996</c:v>
                </c:pt>
              </c:numCache>
            </c:numRef>
          </c:yVal>
          <c:smooth val="0"/>
          <c:extLst>
            <c:ext xmlns:c16="http://schemas.microsoft.com/office/drawing/2014/chart" uri="{C3380CC4-5D6E-409C-BE32-E72D297353CC}">
              <c16:uniqueId val="{00000001-0578-46A6-9C6C-DA2324044EC4}"/>
            </c:ext>
          </c:extLst>
        </c:ser>
        <c:ser>
          <c:idx val="2"/>
          <c:order val="2"/>
          <c:tx>
            <c:strRef>
              <c:f>Sheet2!$A$13</c:f>
              <c:strCache>
                <c:ptCount val="1"/>
                <c:pt idx="0">
                  <c:v>CNN+A*</c:v>
                </c:pt>
              </c:strCache>
            </c:strRef>
          </c:tx>
          <c:spPr>
            <a:ln w="19050" cap="rnd">
              <a:noFill/>
              <a:round/>
            </a:ln>
            <a:effectLst/>
          </c:spPr>
          <c:marker>
            <c:symbol val="circle"/>
            <c:size val="9"/>
            <c:spPr>
              <a:solidFill>
                <a:schemeClr val="accent5"/>
              </a:solidFill>
              <a:ln w="9525">
                <a:solidFill>
                  <a:schemeClr val="accent5"/>
                </a:solidFill>
              </a:ln>
              <a:effectLst/>
            </c:spPr>
          </c:marker>
          <c:xVal>
            <c:numRef>
              <c:f>Sheet2!$B$9:$H$9</c:f>
              <c:numCache>
                <c:formatCode>General</c:formatCode>
                <c:ptCount val="7"/>
                <c:pt idx="0">
                  <c:v>2</c:v>
                </c:pt>
                <c:pt idx="1">
                  <c:v>4</c:v>
                </c:pt>
                <c:pt idx="2">
                  <c:v>6</c:v>
                </c:pt>
                <c:pt idx="3">
                  <c:v>8</c:v>
                </c:pt>
                <c:pt idx="4">
                  <c:v>10</c:v>
                </c:pt>
              </c:numCache>
            </c:numRef>
          </c:xVal>
          <c:yVal>
            <c:numRef>
              <c:f>Sheet2!$B$13:$H$13</c:f>
              <c:numCache>
                <c:formatCode>General</c:formatCode>
                <c:ptCount val="7"/>
                <c:pt idx="0">
                  <c:v>0.31</c:v>
                </c:pt>
                <c:pt idx="1">
                  <c:v>1.1000000000000001</c:v>
                </c:pt>
                <c:pt idx="2">
                  <c:v>1.7709999999999999</c:v>
                </c:pt>
                <c:pt idx="3">
                  <c:v>4.0599999999999996</c:v>
                </c:pt>
                <c:pt idx="4">
                  <c:v>4.63</c:v>
                </c:pt>
              </c:numCache>
            </c:numRef>
          </c:yVal>
          <c:smooth val="0"/>
          <c:extLst>
            <c:ext xmlns:c16="http://schemas.microsoft.com/office/drawing/2014/chart" uri="{C3380CC4-5D6E-409C-BE32-E72D297353CC}">
              <c16:uniqueId val="{00000002-0578-46A6-9C6C-DA2324044EC4}"/>
            </c:ext>
          </c:extLst>
        </c:ser>
        <c:dLbls>
          <c:showLegendKey val="0"/>
          <c:showVal val="0"/>
          <c:showCatName val="0"/>
          <c:showSerName val="0"/>
          <c:showPercent val="0"/>
          <c:showBubbleSize val="0"/>
        </c:dLbls>
        <c:axId val="516989216"/>
        <c:axId val="516989696"/>
        <c:extLst>
          <c:ext xmlns:c15="http://schemas.microsoft.com/office/drawing/2012/chart" uri="{02D57815-91ED-43cb-92C2-25804820EDAC}">
            <c15:filteredScatterSeries>
              <c15:ser>
                <c:idx val="3"/>
                <c:order val="3"/>
                <c:tx>
                  <c:strRef>
                    <c:extLst>
                      <c:ext uri="{02D57815-91ED-43cb-92C2-25804820EDAC}">
                        <c15:formulaRef>
                          <c15:sqref>Sheet2!$A$15</c15:sqref>
                        </c15:formulaRef>
                      </c:ext>
                    </c:extLst>
                    <c:strCache>
                      <c:ptCount val="1"/>
                      <c:pt idx="0">
                        <c:v>ViT</c:v>
                      </c:pt>
                    </c:strCache>
                  </c:strRef>
                </c:tx>
                <c:spPr>
                  <a:ln w="19050" cap="rnd">
                    <a:noFill/>
                    <a:round/>
                  </a:ln>
                  <a:effectLst/>
                </c:spPr>
                <c:marker>
                  <c:symbol val="circle"/>
                  <c:size val="6"/>
                  <c:spPr>
                    <a:solidFill>
                      <a:schemeClr val="accent1">
                        <a:lumMod val="60000"/>
                      </a:schemeClr>
                    </a:solidFill>
                    <a:ln w="9525">
                      <a:solidFill>
                        <a:schemeClr val="accent1">
                          <a:lumMod val="60000"/>
                        </a:schemeClr>
                      </a:solidFill>
                    </a:ln>
                    <a:effectLst/>
                  </c:spPr>
                </c:marker>
                <c:xVal>
                  <c:numRef>
                    <c:extLst>
                      <c:ext uri="{02D57815-91ED-43cb-92C2-25804820EDAC}">
                        <c15:formulaRef>
                          <c15:sqref>Sheet2!$B$9:$H$9</c15:sqref>
                        </c15:formulaRef>
                      </c:ext>
                    </c:extLst>
                    <c:numCache>
                      <c:formatCode>General</c:formatCode>
                      <c:ptCount val="7"/>
                      <c:pt idx="0">
                        <c:v>2</c:v>
                      </c:pt>
                      <c:pt idx="1">
                        <c:v>4</c:v>
                      </c:pt>
                      <c:pt idx="2">
                        <c:v>6</c:v>
                      </c:pt>
                      <c:pt idx="3">
                        <c:v>8</c:v>
                      </c:pt>
                      <c:pt idx="4">
                        <c:v>10</c:v>
                      </c:pt>
                    </c:numCache>
                  </c:numRef>
                </c:xVal>
                <c:yVal>
                  <c:numRef>
                    <c:extLst>
                      <c:ext uri="{02D57815-91ED-43cb-92C2-25804820EDAC}">
                        <c15:formulaRef>
                          <c15:sqref>Sheet2!$B$15:$H$15</c15:sqref>
                        </c15:formulaRef>
                      </c:ext>
                    </c:extLst>
                    <c:numCache>
                      <c:formatCode>General</c:formatCode>
                      <c:ptCount val="7"/>
                      <c:pt idx="0">
                        <c:v>0.42</c:v>
                      </c:pt>
                      <c:pt idx="1">
                        <c:v>1.27</c:v>
                      </c:pt>
                      <c:pt idx="2">
                        <c:v>1.778</c:v>
                      </c:pt>
                      <c:pt idx="3">
                        <c:v>3.49</c:v>
                      </c:pt>
                      <c:pt idx="4">
                        <c:v>4.42</c:v>
                      </c:pt>
                    </c:numCache>
                  </c:numRef>
                </c:yVal>
                <c:smooth val="0"/>
                <c:extLst>
                  <c:ext xmlns:c16="http://schemas.microsoft.com/office/drawing/2014/chart" uri="{C3380CC4-5D6E-409C-BE32-E72D297353CC}">
                    <c16:uniqueId val="{00000003-0578-46A6-9C6C-DA2324044EC4}"/>
                  </c:ext>
                </c:extLst>
              </c15:ser>
            </c15:filteredScatterSeries>
          </c:ext>
        </c:extLst>
      </c:scatterChart>
      <c:valAx>
        <c:axId val="5169892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6989696"/>
        <c:crosses val="autoZero"/>
        <c:crossBetween val="midCat"/>
      </c:valAx>
      <c:valAx>
        <c:axId val="51698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69892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1504C-4745-4025-BE79-3419404C6A32}" type="datetimeFigureOut">
              <a:rPr kumimoji="1" lang="ja-JP" altLang="en-US" smtClean="0"/>
              <a:t>2025/10/29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F6DBB-604A-4D3F-8FF2-201FC7326040}" type="slidenum">
              <a:rPr kumimoji="1" lang="ja-JP" altLang="en-US" smtClean="0"/>
              <a:t>‹#›</a:t>
            </a:fld>
            <a:endParaRPr kumimoji="1" lang="ja-JP" altLang="en-US"/>
          </a:p>
        </p:txBody>
      </p:sp>
    </p:spTree>
    <p:extLst>
      <p:ext uri="{BB962C8B-B14F-4D97-AF65-F5344CB8AC3E}">
        <p14:creationId xmlns:p14="http://schemas.microsoft.com/office/powerpoint/2010/main" val="32659274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baseline="0" dirty="0">
                <a:solidFill>
                  <a:schemeClr val="tx1"/>
                </a:solidFill>
                <a:latin typeface="+mn-lt"/>
                <a:ea typeface="+mn-ea"/>
                <a:cs typeface="+mn-cs"/>
              </a:rPr>
              <a:t>複数</a:t>
            </a:r>
            <a:r>
              <a:rPr kumimoji="1" lang="en-US" altLang="ja-JP" sz="1200" b="0" i="0" u="none" strike="noStrike" kern="1200" baseline="0" dirty="0">
                <a:solidFill>
                  <a:schemeClr val="tx1"/>
                </a:solidFill>
                <a:latin typeface="+mn-lt"/>
                <a:ea typeface="+mn-ea"/>
                <a:cs typeface="+mn-cs"/>
              </a:rPr>
              <a:t>AMR</a:t>
            </a:r>
            <a:r>
              <a:rPr kumimoji="1" lang="ja-JP" altLang="en-US" sz="1200" b="0" i="0" u="none" strike="noStrike" kern="1200" baseline="0" dirty="0">
                <a:solidFill>
                  <a:schemeClr val="tx1"/>
                </a:solidFill>
                <a:latin typeface="+mn-lt"/>
                <a:ea typeface="+mn-ea"/>
                <a:cs typeface="+mn-cs"/>
              </a:rPr>
              <a:t>の衝突を考慮した施設レイアウト最適化のための評価値算出の高速化</a:t>
            </a:r>
            <a:r>
              <a:rPr lang="ja-JP" altLang="en-US" dirty="0"/>
              <a:t>と題しまして修士</a:t>
            </a:r>
            <a:r>
              <a:rPr lang="en-US" altLang="ja-JP" dirty="0"/>
              <a:t>1</a:t>
            </a:r>
            <a:r>
              <a:rPr lang="ja-JP" altLang="en-US" dirty="0"/>
              <a:t>年のモチヅキが発表させていただきます</a:t>
            </a:r>
            <a:endParaRPr kumimoji="1" lang="ja-JP" altLang="en-US"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1</a:t>
            </a:fld>
            <a:endParaRPr kumimoji="1" lang="ja-JP" altLang="en-US"/>
          </a:p>
        </p:txBody>
      </p:sp>
    </p:spTree>
    <p:extLst>
      <p:ext uri="{BB962C8B-B14F-4D97-AF65-F5344CB8AC3E}">
        <p14:creationId xmlns:p14="http://schemas.microsoft.com/office/powerpoint/2010/main" val="2295294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8A4A-A515-FF98-0544-9EDBF4399B1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CD80AF7-49DB-A904-DC5A-C71291336F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EA6B8D8-CAFF-DDDF-A032-E66E77071741}"/>
              </a:ext>
            </a:extLst>
          </p:cNvPr>
          <p:cNvSpPr>
            <a:spLocks noGrp="1"/>
          </p:cNvSpPr>
          <p:nvPr>
            <p:ph type="body" idx="1"/>
          </p:nvPr>
        </p:nvSpPr>
        <p:spPr/>
        <p:txBody>
          <a:bodyPr/>
          <a:lstStyle/>
          <a:p>
            <a:r>
              <a:rPr kumimoji="1" lang="ja-JP" altLang="en-US" dirty="0"/>
              <a:t>今回の検証では左の図のような</a:t>
            </a:r>
            <a:r>
              <a:rPr kumimoji="1" lang="en-US" altLang="ja-JP" dirty="0"/>
              <a:t>18×18</a:t>
            </a:r>
            <a:r>
              <a:rPr kumimoji="1" lang="ja-JP" altLang="en-US" dirty="0"/>
              <a:t>のマップで、複数の施設が配置される環境を想定し、この環境下においてエージェント台数を</a:t>
            </a:r>
            <a:r>
              <a:rPr kumimoji="1" lang="en-US" altLang="ja-JP" dirty="0"/>
              <a:t>2</a:t>
            </a:r>
            <a:r>
              <a:rPr kumimoji="1" lang="ja-JP" altLang="en-US" dirty="0"/>
              <a:t>台から</a:t>
            </a:r>
            <a:r>
              <a:rPr kumimoji="1" lang="en-US" altLang="ja-JP" dirty="0"/>
              <a:t>10</a:t>
            </a:r>
            <a:r>
              <a:rPr kumimoji="1" lang="ja-JP" altLang="en-US" dirty="0"/>
              <a:t>台まで変化させたときの計算時間と予測コストについて評価を行います。</a:t>
            </a:r>
            <a:endParaRPr kumimoji="1" lang="en-US" altLang="ja-JP" dirty="0"/>
          </a:p>
          <a:p>
            <a:r>
              <a:rPr kumimoji="1" lang="en-US" altLang="ja-JP" dirty="0"/>
              <a:t>CNN</a:t>
            </a:r>
            <a:r>
              <a:rPr kumimoji="1" lang="ja-JP" altLang="en-US" dirty="0"/>
              <a:t>の学習・予測に使用する入力マップには、障害物位置</a:t>
            </a:r>
            <a:r>
              <a:rPr kumimoji="1" lang="en-US" altLang="ja-JP" dirty="0"/>
              <a:t>O</a:t>
            </a:r>
            <a:r>
              <a:rPr kumimoji="1" lang="ja-JP" altLang="en-US" dirty="0"/>
              <a:t>と各エージェントの</a:t>
            </a:r>
            <a:r>
              <a:rPr kumimoji="1" lang="en-US" altLang="ja-JP" dirty="0"/>
              <a:t>A*</a:t>
            </a:r>
            <a:r>
              <a:rPr kumimoji="1" lang="ja-JP" altLang="en-US" dirty="0"/>
              <a:t>経路</a:t>
            </a:r>
            <a:r>
              <a:rPr kumimoji="1" lang="en-US" altLang="ja-JP" dirty="0"/>
              <a:t>P</a:t>
            </a:r>
            <a:r>
              <a:rPr kumimoji="1" lang="ja-JP" altLang="en-US" dirty="0"/>
              <a:t>を画像に落とし込み、各チャンネルを組み合わせることで</a:t>
            </a:r>
            <a:r>
              <a:rPr kumimoji="1" lang="en-US" altLang="ja-JP" dirty="0"/>
              <a:t>OP</a:t>
            </a:r>
            <a:r>
              <a:rPr kumimoji="1" lang="ja-JP" altLang="en-US" dirty="0"/>
              <a:t>といった画像を生成し、入力に使用します。</a:t>
            </a:r>
            <a:endParaRPr kumimoji="1" lang="en-US" altLang="ja-JP" dirty="0"/>
          </a:p>
          <a:p>
            <a:r>
              <a:rPr kumimoji="1" lang="ja-JP" altLang="en-US" dirty="0"/>
              <a:t>そのため図のような</a:t>
            </a:r>
            <a:r>
              <a:rPr kumimoji="1" lang="en-US" altLang="ja-JP" dirty="0"/>
              <a:t>AMR</a:t>
            </a:r>
            <a:r>
              <a:rPr kumimoji="1" lang="ja-JP" altLang="en-US" dirty="0"/>
              <a:t>台数</a:t>
            </a:r>
            <a:r>
              <a:rPr kumimoji="1" lang="en-US" altLang="ja-JP" dirty="0"/>
              <a:t>2</a:t>
            </a:r>
            <a:r>
              <a:rPr kumimoji="1" lang="ja-JP" altLang="en-US" dirty="0"/>
              <a:t>台のマップでは障害物位置</a:t>
            </a:r>
            <a:r>
              <a:rPr kumimoji="1" lang="en-US" altLang="ja-JP" dirty="0"/>
              <a:t>O</a:t>
            </a:r>
            <a:r>
              <a:rPr kumimoji="1" lang="ja-JP" altLang="en-US" dirty="0"/>
              <a:t>と</a:t>
            </a:r>
            <a:r>
              <a:rPr kumimoji="1" lang="en-US" altLang="ja-JP" dirty="0"/>
              <a:t>AMR1</a:t>
            </a:r>
            <a:r>
              <a:rPr kumimoji="1" lang="ja-JP" altLang="en-US" dirty="0"/>
              <a:t>の経路</a:t>
            </a:r>
            <a:r>
              <a:rPr kumimoji="1" lang="en-US" altLang="ja-JP" dirty="0"/>
              <a:t>P1AMR</a:t>
            </a:r>
            <a:r>
              <a:rPr kumimoji="1" lang="ja-JP" altLang="en-US" dirty="0"/>
              <a:t>２の経路</a:t>
            </a:r>
            <a:r>
              <a:rPr kumimoji="1" lang="en-US" altLang="ja-JP" dirty="0"/>
              <a:t>P2</a:t>
            </a:r>
            <a:r>
              <a:rPr kumimoji="1" lang="ja-JP" altLang="en-US" dirty="0"/>
              <a:t>を組み合わせたの</a:t>
            </a:r>
            <a:r>
              <a:rPr kumimoji="1" lang="en-US" altLang="ja-JP" dirty="0"/>
              <a:t>18×18×3</a:t>
            </a:r>
            <a:r>
              <a:rPr kumimoji="1" lang="ja-JP" altLang="en-US" dirty="0"/>
              <a:t>のような入力マップを使用します。</a:t>
            </a:r>
            <a:endParaRPr kumimoji="1" lang="en-US" altLang="ja-JP" dirty="0"/>
          </a:p>
        </p:txBody>
      </p:sp>
      <p:sp>
        <p:nvSpPr>
          <p:cNvPr id="4" name="スライド番号プレースホルダー 3">
            <a:extLst>
              <a:ext uri="{FF2B5EF4-FFF2-40B4-BE49-F238E27FC236}">
                <a16:creationId xmlns:a16="http://schemas.microsoft.com/office/drawing/2014/main" id="{A67757CB-EBCF-6D88-78A4-60E37F2A87D8}"/>
              </a:ext>
            </a:extLst>
          </p:cNvPr>
          <p:cNvSpPr>
            <a:spLocks noGrp="1"/>
          </p:cNvSpPr>
          <p:nvPr>
            <p:ph type="sldNum" sz="quarter" idx="5"/>
          </p:nvPr>
        </p:nvSpPr>
        <p:spPr/>
        <p:txBody>
          <a:bodyPr/>
          <a:lstStyle/>
          <a:p>
            <a:fld id="{FF8F6DBB-604A-4D3F-8FF2-201FC7326040}" type="slidenum">
              <a:rPr kumimoji="1" lang="ja-JP" altLang="en-US" smtClean="0"/>
              <a:t>10</a:t>
            </a:fld>
            <a:endParaRPr kumimoji="1" lang="ja-JP" altLang="en-US"/>
          </a:p>
        </p:txBody>
      </p:sp>
    </p:spTree>
    <p:extLst>
      <p:ext uri="{BB962C8B-B14F-4D97-AF65-F5344CB8AC3E}">
        <p14:creationId xmlns:p14="http://schemas.microsoft.com/office/powerpoint/2010/main" val="3296172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CBS</a:t>
            </a:r>
            <a:r>
              <a:rPr kumimoji="1" lang="ja-JP" altLang="en-US" dirty="0"/>
              <a:t>、</a:t>
            </a:r>
            <a:r>
              <a:rPr kumimoji="1" lang="en-US" altLang="ja-JP" dirty="0"/>
              <a:t>A*</a:t>
            </a:r>
            <a:r>
              <a:rPr kumimoji="1" lang="ja-JP" altLang="en-US" dirty="0"/>
              <a:t>と提案手法である</a:t>
            </a:r>
            <a:r>
              <a:rPr kumimoji="1" lang="en-US" altLang="ja-JP" dirty="0"/>
              <a:t>A*+CNN</a:t>
            </a:r>
            <a:r>
              <a:rPr kumimoji="1" lang="ja-JP" altLang="en-US" dirty="0"/>
              <a:t>について</a:t>
            </a:r>
            <a:r>
              <a:rPr kumimoji="1" lang="en-US" altLang="ja-JP" dirty="0"/>
              <a:t>1</a:t>
            </a:r>
            <a:r>
              <a:rPr kumimoji="1" lang="ja-JP" altLang="en-US" dirty="0"/>
              <a:t>マップ当たりの平均計算時間推移を示しています。横軸は</a:t>
            </a:r>
            <a:r>
              <a:rPr kumimoji="1" lang="en-US" altLang="ja-JP" dirty="0"/>
              <a:t>AMR</a:t>
            </a:r>
            <a:r>
              <a:rPr kumimoji="1" lang="ja-JP" altLang="en-US" dirty="0"/>
              <a:t>台数を示し、縦軸は</a:t>
            </a:r>
            <a:r>
              <a:rPr kumimoji="1" lang="en-US" altLang="ja-JP" dirty="0"/>
              <a:t>1</a:t>
            </a:r>
            <a:r>
              <a:rPr kumimoji="1" lang="ja-JP" altLang="en-US" dirty="0"/>
              <a:t>マップ当たりの計算時間を示しています。</a:t>
            </a:r>
            <a:endParaRPr kumimoji="1" lang="en-US" altLang="ja-JP" dirty="0"/>
          </a:p>
          <a:p>
            <a:endParaRPr kumimoji="1" lang="en-US" altLang="ja-JP" dirty="0"/>
          </a:p>
          <a:p>
            <a:r>
              <a:rPr kumimoji="1" lang="ja-JP" altLang="en-US" dirty="0"/>
              <a:t>このグラフから、</a:t>
            </a:r>
            <a:r>
              <a:rPr kumimoji="1" lang="en-US" altLang="ja-JP" dirty="0"/>
              <a:t>CBS</a:t>
            </a:r>
            <a:r>
              <a:rPr kumimoji="1" lang="ja-JP" altLang="en-US" dirty="0"/>
              <a:t>はエージェント台数が増加するにつれて計算時間が指数関数的に増加していきます。</a:t>
            </a:r>
            <a:endParaRPr kumimoji="1" lang="en-US" altLang="ja-JP" dirty="0"/>
          </a:p>
          <a:p>
            <a:r>
              <a:rPr kumimoji="1" lang="ja-JP" altLang="en-US" dirty="0"/>
              <a:t>一方で提案手法では、エージェント台数の増加に対して計算時間は緩やかな増加を示し、エージェント台数が多い</a:t>
            </a:r>
            <a:r>
              <a:rPr kumimoji="1" lang="en-US" altLang="ja-JP" dirty="0"/>
              <a:t>10</a:t>
            </a:r>
            <a:r>
              <a:rPr kumimoji="1" lang="ja-JP" altLang="en-US" dirty="0"/>
              <a:t>台などの条件では、</a:t>
            </a:r>
            <a:r>
              <a:rPr lang="ja-JP" altLang="en-US" dirty="0"/>
              <a:t>その結果、</a:t>
            </a:r>
            <a:r>
              <a:rPr lang="en-US" altLang="ja-JP" dirty="0"/>
              <a:t>CBS</a:t>
            </a:r>
            <a:r>
              <a:rPr lang="ja-JP" altLang="en-US" dirty="0"/>
              <a:t>に比べて最大で約</a:t>
            </a:r>
            <a:r>
              <a:rPr lang="en-US" altLang="ja-JP" dirty="0"/>
              <a:t>300</a:t>
            </a:r>
            <a:r>
              <a:rPr lang="ja-JP" altLang="en-US" dirty="0"/>
              <a:t>倍の高速化を達成し、計算負荷を大幅に軽減できました。</a:t>
            </a:r>
            <a:endParaRPr lang="en-US" altLang="ja-JP" dirty="0"/>
          </a:p>
          <a:p>
            <a:r>
              <a:rPr lang="ja-JP" altLang="en-US" dirty="0"/>
              <a:t>この高速化により、同一時間内で評価できるマップ数が増加し、従来</a:t>
            </a:r>
            <a:r>
              <a:rPr lang="en-US" altLang="ja-JP" dirty="0"/>
              <a:t>1</a:t>
            </a:r>
            <a:r>
              <a:rPr lang="ja-JP" altLang="en-US" dirty="0"/>
              <a:t>マップしか評価できなかった場合でも、最大</a:t>
            </a:r>
            <a:r>
              <a:rPr lang="en-US" altLang="ja-JP" dirty="0"/>
              <a:t>300</a:t>
            </a:r>
            <a:r>
              <a:rPr lang="ja-JP" altLang="en-US" dirty="0"/>
              <a:t>マップを評価することが可能となりました。</a:t>
            </a:r>
            <a:br>
              <a:rPr lang="ja-JP" altLang="en-US" dirty="0"/>
            </a:br>
            <a:r>
              <a:rPr lang="ja-JP" altLang="en-US" dirty="0"/>
              <a:t>したがって、</a:t>
            </a:r>
            <a:r>
              <a:rPr lang="en-US" altLang="ja-JP" dirty="0"/>
              <a:t>GA</a:t>
            </a:r>
            <a:r>
              <a:rPr lang="ja-JP" altLang="en-US" dirty="0"/>
              <a:t>においてより多くのレイアウトを検証でき、より高品質なレイアウト探索を実現することができます。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11</a:t>
            </a:fld>
            <a:endParaRPr kumimoji="1" lang="ja-JP" altLang="en-US"/>
          </a:p>
        </p:txBody>
      </p:sp>
    </p:spTree>
    <p:extLst>
      <p:ext uri="{BB962C8B-B14F-4D97-AF65-F5344CB8AC3E}">
        <p14:creationId xmlns:p14="http://schemas.microsoft.com/office/powerpoint/2010/main" val="681236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91360-5C89-3283-D4DE-E97582B8872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1EB7DB8-6986-4029-72B1-19AB9AFA4F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C9D6C6-0FE1-DD01-2B53-F5A1FE293CE6}"/>
              </a:ext>
            </a:extLst>
          </p:cNvPr>
          <p:cNvSpPr>
            <a:spLocks noGrp="1"/>
          </p:cNvSpPr>
          <p:nvPr>
            <p:ph type="body" idx="1"/>
          </p:nvPr>
        </p:nvSpPr>
        <p:spPr/>
        <p:txBody>
          <a:bodyPr/>
          <a:lstStyle/>
          <a:p>
            <a:r>
              <a:rPr kumimoji="1" lang="ja-JP" altLang="en-US" dirty="0"/>
              <a:t>また、</a:t>
            </a:r>
            <a:r>
              <a:rPr kumimoji="1" lang="en-US" altLang="ja-JP" dirty="0"/>
              <a:t>A*</a:t>
            </a:r>
            <a:r>
              <a:rPr kumimoji="1" lang="ja-JP" altLang="en-US" dirty="0"/>
              <a:t>と提案手法による、エージェント台数に対する最適コストとの平均誤差については図のようになります。エージェント台数が増加するとき、</a:t>
            </a:r>
            <a:r>
              <a:rPr kumimoji="1" lang="en-US" altLang="ja-JP" dirty="0"/>
              <a:t>A*</a:t>
            </a:r>
            <a:r>
              <a:rPr kumimoji="1" lang="ja-JP" altLang="en-US" dirty="0"/>
              <a:t>はより最適コストから乖離していきますが、</a:t>
            </a:r>
            <a:r>
              <a:rPr kumimoji="1" lang="en-US" altLang="ja-JP" dirty="0"/>
              <a:t>CNN</a:t>
            </a:r>
            <a:r>
              <a:rPr kumimoji="1" lang="ja-JP" altLang="en-US" dirty="0"/>
              <a:t>を加えることでより、</a:t>
            </a:r>
            <a:endParaRPr kumimoji="1" lang="en-US" altLang="ja-JP" dirty="0"/>
          </a:p>
          <a:p>
            <a:r>
              <a:rPr kumimoji="1" lang="ja-JP" altLang="en-US" dirty="0"/>
              <a:t>誤差が抑制され、最適コストにより近い予測が可能になりました。</a:t>
            </a:r>
            <a:endParaRPr kumimoji="1" lang="en-US" altLang="ja-JP" dirty="0"/>
          </a:p>
          <a:p>
            <a:r>
              <a:rPr kumimoji="1" lang="ja-JP" altLang="en-US" dirty="0"/>
              <a:t>右の図では</a:t>
            </a:r>
            <a:r>
              <a:rPr kumimoji="1" lang="en-US" altLang="ja-JP" dirty="0"/>
              <a:t>AMR10</a:t>
            </a:r>
            <a:r>
              <a:rPr kumimoji="1" lang="ja-JP" altLang="en-US" dirty="0"/>
              <a:t>台の条件における</a:t>
            </a:r>
            <a:r>
              <a:rPr kumimoji="1" lang="en-US" altLang="ja-JP" dirty="0"/>
              <a:t>A*</a:t>
            </a:r>
            <a:r>
              <a:rPr kumimoji="1" lang="ja-JP" altLang="en-US" dirty="0"/>
              <a:t>と提案手法のコスト分布について示しており、</a:t>
            </a:r>
            <a:endParaRPr kumimoji="1" lang="en-US" altLang="ja-JP" dirty="0"/>
          </a:p>
          <a:p>
            <a:r>
              <a:rPr kumimoji="1" lang="en-US" altLang="ja-JP" dirty="0"/>
              <a:t>A*</a:t>
            </a:r>
            <a:r>
              <a:rPr kumimoji="1" lang="ja-JP" altLang="en-US" dirty="0"/>
              <a:t>では衝突や迂回によってコストのずれが発生し、赤線の最適コストよりも過小に評価を行っています。</a:t>
            </a:r>
            <a:endParaRPr kumimoji="1" lang="en-US" altLang="ja-JP" dirty="0"/>
          </a:p>
          <a:p>
            <a:r>
              <a:rPr kumimoji="1" lang="ja-JP" altLang="en-US" dirty="0"/>
              <a:t>一方で提案手法では、衝突による迂回コストを適切に予測し、</a:t>
            </a:r>
            <a:r>
              <a:rPr kumimoji="1" lang="en-US" altLang="ja-JP" dirty="0"/>
              <a:t>CNN</a:t>
            </a:r>
            <a:r>
              <a:rPr kumimoji="1" lang="ja-JP" altLang="en-US" dirty="0"/>
              <a:t>によって分布が最適コストである直線に沿うようになっていることがわかります。</a:t>
            </a:r>
            <a:endParaRPr kumimoji="1" lang="en-US" altLang="ja-JP" dirty="0"/>
          </a:p>
          <a:p>
            <a:r>
              <a:rPr kumimoji="1" lang="ja-JP" altLang="en-US" dirty="0"/>
              <a:t>平均誤差や最適コストとの一致率についても</a:t>
            </a:r>
            <a:r>
              <a:rPr kumimoji="1" lang="en-US" altLang="ja-JP" dirty="0"/>
              <a:t>A*</a:t>
            </a:r>
            <a:r>
              <a:rPr kumimoji="1" lang="ja-JP" altLang="en-US" dirty="0"/>
              <a:t>よりも向上し、</a:t>
            </a:r>
            <a:r>
              <a:rPr kumimoji="1" lang="en-US" altLang="ja-JP" dirty="0"/>
              <a:t>CNN</a:t>
            </a:r>
            <a:r>
              <a:rPr kumimoji="1" lang="ja-JP" altLang="en-US" dirty="0"/>
              <a:t>を加えることでより最適コストに近づいたコスト予測ができました。</a:t>
            </a:r>
          </a:p>
        </p:txBody>
      </p:sp>
      <p:sp>
        <p:nvSpPr>
          <p:cNvPr id="4" name="スライド番号プレースホルダー 3">
            <a:extLst>
              <a:ext uri="{FF2B5EF4-FFF2-40B4-BE49-F238E27FC236}">
                <a16:creationId xmlns:a16="http://schemas.microsoft.com/office/drawing/2014/main" id="{27647C1D-3FB3-14B6-3187-2DC8881E5111}"/>
              </a:ext>
            </a:extLst>
          </p:cNvPr>
          <p:cNvSpPr>
            <a:spLocks noGrp="1"/>
          </p:cNvSpPr>
          <p:nvPr>
            <p:ph type="sldNum" sz="quarter" idx="5"/>
          </p:nvPr>
        </p:nvSpPr>
        <p:spPr/>
        <p:txBody>
          <a:bodyPr/>
          <a:lstStyle/>
          <a:p>
            <a:fld id="{FF8F6DBB-604A-4D3F-8FF2-201FC7326040}" type="slidenum">
              <a:rPr kumimoji="1" lang="ja-JP" altLang="en-US" smtClean="0"/>
              <a:t>12</a:t>
            </a:fld>
            <a:endParaRPr kumimoji="1" lang="ja-JP" altLang="en-US"/>
          </a:p>
        </p:txBody>
      </p:sp>
    </p:spTree>
    <p:extLst>
      <p:ext uri="{BB962C8B-B14F-4D97-AF65-F5344CB8AC3E}">
        <p14:creationId xmlns:p14="http://schemas.microsoft.com/office/powerpoint/2010/main" val="513704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3223D-6F09-6997-94AC-09F0C92D30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3187396-73D2-63AA-0F76-0786E8AAB99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63AC5ED-FAAA-D658-255A-DE85B00A4607}"/>
              </a:ext>
            </a:extLst>
          </p:cNvPr>
          <p:cNvSpPr>
            <a:spLocks noGrp="1"/>
          </p:cNvSpPr>
          <p:nvPr>
            <p:ph type="body" idx="1"/>
          </p:nvPr>
        </p:nvSpPr>
        <p:spPr/>
        <p:txBody>
          <a:bodyPr/>
          <a:lstStyle/>
          <a:p>
            <a:r>
              <a:rPr kumimoji="1" lang="ja-JP" altLang="en-US" dirty="0"/>
              <a:t>しかし、予測を大きく外してしまうマップも存在し、エージェントが</a:t>
            </a:r>
            <a:r>
              <a:rPr kumimoji="1" lang="en-US" altLang="ja-JP" dirty="0"/>
              <a:t>10</a:t>
            </a:r>
            <a:r>
              <a:rPr kumimoji="1" lang="ja-JP" altLang="en-US" dirty="0"/>
              <a:t>台のときのもっとも予測が外れたマップはこのようなものでした。</a:t>
            </a:r>
            <a:endParaRPr kumimoji="1" lang="en-US" altLang="ja-JP" dirty="0"/>
          </a:p>
          <a:p>
            <a:r>
              <a:rPr kumimoji="1" lang="ja-JP" altLang="en-US" dirty="0"/>
              <a:t>動画の通り、一本道を片方が通過するまで待機しなければいけなかったりする場合や狭い通路上にゴールが設定されているため、迂回コストが大きくなっています。</a:t>
            </a:r>
            <a:endParaRPr kumimoji="1" lang="en-US" altLang="ja-JP" dirty="0"/>
          </a:p>
          <a:p>
            <a:r>
              <a:rPr kumimoji="1" lang="ja-JP" altLang="en-US" dirty="0"/>
              <a:t>現在の入力特徴量では一本道を片方が通過するまで待機しなければいけないといった条件を考慮できていません。</a:t>
            </a:r>
            <a:endParaRPr kumimoji="1" lang="en-US" altLang="ja-JP" dirty="0"/>
          </a:p>
          <a:p>
            <a:r>
              <a:rPr kumimoji="1" lang="ja-JP" altLang="en-US" dirty="0"/>
              <a:t>この原因としては入力画像に</a:t>
            </a:r>
            <a:r>
              <a:rPr kumimoji="1" lang="en-US" altLang="ja-JP" dirty="0"/>
              <a:t>A*</a:t>
            </a:r>
            <a:r>
              <a:rPr kumimoji="1" lang="ja-JP" altLang="en-US" dirty="0"/>
              <a:t>経路の通行位置の情報しかなく、衝突回避に必要な待機時間を学習しきれていないと思われます。</a:t>
            </a:r>
            <a:endParaRPr kumimoji="1" lang="en-US" altLang="ja-JP" dirty="0"/>
          </a:p>
          <a:p>
            <a:r>
              <a:rPr kumimoji="1" lang="ja-JP" altLang="en-US" dirty="0"/>
              <a:t>そのため、より精度の良い予測のためには、通行経路の向きや同じ通路を通過する回数を加えるといった、入力する特徴量を改善することが今後必要になると考えられます。</a:t>
            </a:r>
            <a:endParaRPr kumimoji="1" lang="en-US" altLang="ja-JP" dirty="0"/>
          </a:p>
        </p:txBody>
      </p:sp>
      <p:sp>
        <p:nvSpPr>
          <p:cNvPr id="4" name="スライド番号プレースホルダー 3">
            <a:extLst>
              <a:ext uri="{FF2B5EF4-FFF2-40B4-BE49-F238E27FC236}">
                <a16:creationId xmlns:a16="http://schemas.microsoft.com/office/drawing/2014/main" id="{4BC56709-138A-C8B8-6164-0FD63C393EA2}"/>
              </a:ext>
            </a:extLst>
          </p:cNvPr>
          <p:cNvSpPr>
            <a:spLocks noGrp="1"/>
          </p:cNvSpPr>
          <p:nvPr>
            <p:ph type="sldNum" sz="quarter" idx="5"/>
          </p:nvPr>
        </p:nvSpPr>
        <p:spPr/>
        <p:txBody>
          <a:bodyPr/>
          <a:lstStyle/>
          <a:p>
            <a:fld id="{FF8F6DBB-604A-4D3F-8FF2-201FC7326040}" type="slidenum">
              <a:rPr kumimoji="1" lang="ja-JP" altLang="en-US" smtClean="0"/>
              <a:t>13</a:t>
            </a:fld>
            <a:endParaRPr kumimoji="1" lang="ja-JP" altLang="en-US"/>
          </a:p>
        </p:txBody>
      </p:sp>
    </p:spTree>
    <p:extLst>
      <p:ext uri="{BB962C8B-B14F-4D97-AF65-F5344CB8AC3E}">
        <p14:creationId xmlns:p14="http://schemas.microsoft.com/office/powerpoint/2010/main" val="4226003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まとめです。</a:t>
            </a:r>
            <a:endParaRPr kumimoji="1" lang="en-US" altLang="ja-JP" dirty="0"/>
          </a:p>
          <a:p>
            <a:endParaRPr kumimoji="1" lang="en-US" altLang="ja-JP" dirty="0"/>
          </a:p>
          <a:p>
            <a:endParaRPr kumimoji="1" lang="en-US" altLang="ja-JP" dirty="0"/>
          </a:p>
          <a:p>
            <a:endParaRPr kumimoji="1" lang="en-US" altLang="ja-JP" dirty="0"/>
          </a:p>
          <a:p>
            <a:r>
              <a:rPr kumimoji="1" lang="ja-JP" altLang="en-US" dirty="0"/>
              <a:t>一方で狭い通路が多く、片方のエージェントの通過を待たないといけないマップなどではコスト予測が大きく外れるため、</a:t>
            </a:r>
            <a:endParaRPr kumimoji="1" lang="en-US" altLang="ja-JP"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14</a:t>
            </a:fld>
            <a:endParaRPr kumimoji="1" lang="ja-JP" altLang="en-US"/>
          </a:p>
        </p:txBody>
      </p:sp>
    </p:spTree>
    <p:extLst>
      <p:ext uri="{BB962C8B-B14F-4D97-AF65-F5344CB8AC3E}">
        <p14:creationId xmlns:p14="http://schemas.microsoft.com/office/powerpoint/2010/main" val="4159485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44F69-7B8F-5112-E59B-0F4774324B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59014BE-CDDE-28BE-328F-06784E980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7C98281-EC71-8644-78F3-40979EB0ED6E}"/>
              </a:ext>
            </a:extLst>
          </p:cNvPr>
          <p:cNvSpPr>
            <a:spLocks noGrp="1"/>
          </p:cNvSpPr>
          <p:nvPr>
            <p:ph type="body" idx="1"/>
          </p:nvPr>
        </p:nvSpPr>
        <p:spPr/>
        <p:txBody>
          <a:bodyPr/>
          <a:lstStyle/>
          <a:p>
            <a:r>
              <a:rPr kumimoji="1" lang="ja-JP" altLang="en-US" dirty="0"/>
              <a:t>テストデータ</a:t>
            </a:r>
            <a:r>
              <a:rPr kumimoji="1" lang="en-US" altLang="ja-JP" dirty="0"/>
              <a:t>549</a:t>
            </a:r>
            <a:r>
              <a:rPr kumimoji="1" lang="ja-JP" altLang="en-US" dirty="0"/>
              <a:t>マップに対して，作成したモデルで予測させたところ，以下のような結果になりました．</a:t>
            </a:r>
            <a:endParaRPr kumimoji="1" lang="en-US" altLang="ja-JP" dirty="0"/>
          </a:p>
          <a:p>
            <a:r>
              <a:rPr kumimoji="1" lang="ja-JP" altLang="en-US" dirty="0"/>
              <a:t>予測時間は</a:t>
            </a:r>
            <a:r>
              <a:rPr kumimoji="1" lang="en-US" altLang="ja-JP" dirty="0"/>
              <a:t>0.675s</a:t>
            </a:r>
            <a:r>
              <a:rPr kumimoji="1" lang="ja-JP" altLang="en-US" dirty="0"/>
              <a:t>，平均誤差は</a:t>
            </a:r>
            <a:r>
              <a:rPr kumimoji="1" lang="en-US" altLang="ja-JP" dirty="0"/>
              <a:t>7.5</a:t>
            </a:r>
            <a:r>
              <a:rPr kumimoji="1" lang="ja-JP" altLang="en-US" dirty="0"/>
              <a:t>，最大誤差は</a:t>
            </a:r>
            <a:r>
              <a:rPr kumimoji="1" lang="en-US" altLang="ja-JP" dirty="0"/>
              <a:t>45</a:t>
            </a:r>
            <a:r>
              <a:rPr kumimoji="1" lang="ja-JP" altLang="en-US" dirty="0"/>
              <a:t>，予測コストのレンジは</a:t>
            </a:r>
            <a:r>
              <a:rPr kumimoji="1" lang="en-US" altLang="ja-JP" dirty="0"/>
              <a:t>142-244</a:t>
            </a:r>
            <a:r>
              <a:rPr kumimoji="1" lang="ja-JP" altLang="en-US" dirty="0"/>
              <a:t>，実コストのレンジが</a:t>
            </a:r>
            <a:r>
              <a:rPr kumimoji="1" lang="en-US" altLang="ja-JP" dirty="0"/>
              <a:t>146-240</a:t>
            </a:r>
            <a:r>
              <a:rPr kumimoji="1" lang="ja-JP" altLang="en-US" dirty="0"/>
              <a:t>となりました．</a:t>
            </a:r>
            <a:endParaRPr kumimoji="1" lang="en-US" altLang="ja-JP" dirty="0"/>
          </a:p>
          <a:p>
            <a:endParaRPr kumimoji="1" lang="en-US" altLang="ja-JP" dirty="0"/>
          </a:p>
          <a:p>
            <a:r>
              <a:rPr kumimoji="1" lang="ja-JP" altLang="en-US" dirty="0"/>
              <a:t>この散布図は横軸がマップの実際のコストで縦軸がモデルが予測したコストを示している．そして，直線は</a:t>
            </a:r>
            <a:r>
              <a:rPr kumimoji="1" lang="en-US" altLang="ja-JP" dirty="0"/>
              <a:t>y</a:t>
            </a:r>
            <a:r>
              <a:rPr kumimoji="1" lang="ja-JP" altLang="en-US" dirty="0"/>
              <a:t>＝</a:t>
            </a:r>
            <a:r>
              <a:rPr kumimoji="1" lang="en-US" altLang="ja-JP" dirty="0"/>
              <a:t>x</a:t>
            </a:r>
            <a:r>
              <a:rPr kumimoji="1" lang="ja-JP" altLang="en-US" dirty="0"/>
              <a:t>となるような直線である．よって直線に近いほど予測がうまくいっていることを示している．散布図から分かるように直線にある程度寄っており，予測自体はできていると考えられる．しかし，誤差や外れる値が大きく，評価モデルとしての精度はあまりよくないと考えられる．</a:t>
            </a:r>
          </a:p>
        </p:txBody>
      </p:sp>
      <p:sp>
        <p:nvSpPr>
          <p:cNvPr id="4" name="スライド番号プレースホルダー 3">
            <a:extLst>
              <a:ext uri="{FF2B5EF4-FFF2-40B4-BE49-F238E27FC236}">
                <a16:creationId xmlns:a16="http://schemas.microsoft.com/office/drawing/2014/main" id="{54D4A429-696E-2B30-6125-40CD3114C5FB}"/>
              </a:ext>
            </a:extLst>
          </p:cNvPr>
          <p:cNvSpPr>
            <a:spLocks noGrp="1"/>
          </p:cNvSpPr>
          <p:nvPr>
            <p:ph type="sldNum" sz="quarter" idx="5"/>
          </p:nvPr>
        </p:nvSpPr>
        <p:spPr/>
        <p:txBody>
          <a:bodyPr/>
          <a:lstStyle/>
          <a:p>
            <a:fld id="{FF8F6DBB-604A-4D3F-8FF2-201FC7326040}" type="slidenum">
              <a:rPr kumimoji="1" lang="ja-JP" altLang="en-US" smtClean="0"/>
              <a:t>15</a:t>
            </a:fld>
            <a:endParaRPr kumimoji="1" lang="ja-JP" altLang="en-US"/>
          </a:p>
        </p:txBody>
      </p:sp>
    </p:spTree>
    <p:extLst>
      <p:ext uri="{BB962C8B-B14F-4D97-AF65-F5344CB8AC3E}">
        <p14:creationId xmlns:p14="http://schemas.microsoft.com/office/powerpoint/2010/main" val="152695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3BFEA-63D1-4F44-D57B-D6FCB6F799F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3F100D4-0934-785C-45B1-2A2B4D437CF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788AC3E-C28A-5137-28AA-10FFD55B501D}"/>
              </a:ext>
            </a:extLst>
          </p:cNvPr>
          <p:cNvSpPr>
            <a:spLocks noGrp="1"/>
          </p:cNvSpPr>
          <p:nvPr>
            <p:ph type="body" idx="1"/>
          </p:nvPr>
        </p:nvSpPr>
        <p:spPr/>
        <p:txBody>
          <a:bodyPr/>
          <a:lstStyle/>
          <a:p>
            <a:r>
              <a:rPr kumimoji="1" lang="ja-JP" altLang="en-US" dirty="0"/>
              <a:t>エージェントが</a:t>
            </a:r>
            <a:r>
              <a:rPr kumimoji="1" lang="en-US" altLang="ja-JP" dirty="0"/>
              <a:t>10</a:t>
            </a:r>
            <a:r>
              <a:rPr kumimoji="1" lang="ja-JP" altLang="en-US" dirty="0"/>
              <a:t>台のときのもっとも予測が外れたマップはこのようなものでした。</a:t>
            </a:r>
            <a:endParaRPr kumimoji="1" lang="en-US" altLang="ja-JP" dirty="0"/>
          </a:p>
          <a:p>
            <a:r>
              <a:rPr kumimoji="1" lang="ja-JP" altLang="en-US" dirty="0"/>
              <a:t>動画の通り、狭い通路上にゴールが設定されていたり、一本道を片方が通過するまで待機しなければいけなかったりする場面が多く、迂回コストが大きくなっています。</a:t>
            </a:r>
            <a:endParaRPr kumimoji="1" lang="en-US" altLang="ja-JP" dirty="0"/>
          </a:p>
          <a:p>
            <a:r>
              <a:rPr kumimoji="1" lang="ja-JP" altLang="en-US" dirty="0"/>
              <a:t>現在の入力マップでは一本道を片方が通過するまで待機しなければいけないといった条件を考慮できていないと考えられます。この原因としては入力画像に</a:t>
            </a:r>
            <a:r>
              <a:rPr kumimoji="1" lang="en-US" altLang="ja-JP" dirty="0"/>
              <a:t>A*</a:t>
            </a:r>
            <a:r>
              <a:rPr kumimoji="1" lang="ja-JP" altLang="en-US" dirty="0"/>
              <a:t>経路の通貨一の情報しかなく、経路の向きや狭い通路を渡りきるにはどれだけ待つ必要があるか</a:t>
            </a:r>
            <a:endParaRPr kumimoji="1" lang="en-US" altLang="ja-JP" dirty="0"/>
          </a:p>
          <a:p>
            <a:r>
              <a:rPr kumimoji="1" lang="ja-JP" altLang="en-US" dirty="0"/>
              <a:t>という情報が含まれておらず、学習ができていないと考えらます。</a:t>
            </a:r>
            <a:endParaRPr kumimoji="1" lang="en-US" altLang="ja-JP" dirty="0"/>
          </a:p>
          <a:p>
            <a:r>
              <a:rPr kumimoji="1" lang="ja-JP" altLang="en-US" dirty="0"/>
              <a:t>そのため、通行経路の向きや同じ通路を通過する回数などを入力マップに落とし込むことで予測精度向上に向けて取り組んでいこうと考えています。</a:t>
            </a:r>
            <a:endParaRPr kumimoji="1" lang="en-US" altLang="ja-JP" dirty="0"/>
          </a:p>
        </p:txBody>
      </p:sp>
      <p:sp>
        <p:nvSpPr>
          <p:cNvPr id="4" name="スライド番号プレースホルダー 3">
            <a:extLst>
              <a:ext uri="{FF2B5EF4-FFF2-40B4-BE49-F238E27FC236}">
                <a16:creationId xmlns:a16="http://schemas.microsoft.com/office/drawing/2014/main" id="{C37FCB13-8061-9D8B-AFB0-9CE75AA90D25}"/>
              </a:ext>
            </a:extLst>
          </p:cNvPr>
          <p:cNvSpPr>
            <a:spLocks noGrp="1"/>
          </p:cNvSpPr>
          <p:nvPr>
            <p:ph type="sldNum" sz="quarter" idx="5"/>
          </p:nvPr>
        </p:nvSpPr>
        <p:spPr/>
        <p:txBody>
          <a:bodyPr/>
          <a:lstStyle/>
          <a:p>
            <a:fld id="{FF8F6DBB-604A-4D3F-8FF2-201FC7326040}" type="slidenum">
              <a:rPr kumimoji="1" lang="ja-JP" altLang="en-US" smtClean="0"/>
              <a:t>16</a:t>
            </a:fld>
            <a:endParaRPr kumimoji="1" lang="ja-JP" altLang="en-US"/>
          </a:p>
        </p:txBody>
      </p:sp>
    </p:spTree>
    <p:extLst>
      <p:ext uri="{BB962C8B-B14F-4D97-AF65-F5344CB8AC3E}">
        <p14:creationId xmlns:p14="http://schemas.microsoft.com/office/powerpoint/2010/main" val="313463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7BB37-B235-4AE8-1387-07EE50C79D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3C899B6-A18C-17A0-9C18-24FEF3451C7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ACCCC23-E3E7-9983-F245-2540EF360612}"/>
              </a:ext>
            </a:extLst>
          </p:cNvPr>
          <p:cNvSpPr>
            <a:spLocks noGrp="1"/>
          </p:cNvSpPr>
          <p:nvPr>
            <p:ph type="body" idx="1"/>
          </p:nvPr>
        </p:nvSpPr>
        <p:spPr/>
        <p:txBody>
          <a:bodyPr/>
          <a:lstStyle/>
          <a:p>
            <a:r>
              <a:rPr kumimoji="1" lang="ja-JP" altLang="en-US" dirty="0"/>
              <a:t>人材不足の解消や品質の向上などを実現するために工場の自動化</a:t>
            </a:r>
            <a:r>
              <a:rPr kumimoji="1" lang="en-US" altLang="ja-JP" dirty="0"/>
              <a:t>FA</a:t>
            </a:r>
            <a:r>
              <a:rPr kumimoji="1" lang="ja-JP" altLang="en-US" dirty="0"/>
              <a:t>の取り組みが増えており、その</a:t>
            </a:r>
            <a:r>
              <a:rPr kumimoji="1" lang="en-US" altLang="ja-JP" dirty="0"/>
              <a:t>FA</a:t>
            </a:r>
            <a:r>
              <a:rPr kumimoji="1" lang="ja-JP" altLang="en-US" dirty="0"/>
              <a:t>の一環として</a:t>
            </a:r>
            <a:r>
              <a:rPr kumimoji="1" lang="en-US" altLang="ja-JP" dirty="0"/>
              <a:t>AMR</a:t>
            </a:r>
            <a:r>
              <a:rPr kumimoji="1" lang="ja-JP" altLang="en-US" dirty="0"/>
              <a:t>といった自立移動ロボットを導入し部品の搬送などを自動化している企業が増えている。</a:t>
            </a:r>
            <a:endParaRPr kumimoji="1" lang="en-US" altLang="ja-JP" dirty="0"/>
          </a:p>
          <a:p>
            <a:r>
              <a:rPr kumimoji="1" lang="ja-JP" altLang="en-US" dirty="0"/>
              <a:t>複数の</a:t>
            </a:r>
            <a:r>
              <a:rPr kumimoji="1" lang="en-US" altLang="ja-JP" dirty="0"/>
              <a:t>AMR</a:t>
            </a:r>
            <a:r>
              <a:rPr kumimoji="1" lang="ja-JP" altLang="en-US" dirty="0"/>
              <a:t>の活動する環境においては、施設配置が作業フローやロボットの移動効率に大きく影響を与えるため、非効率なレイアウトのように</a:t>
            </a:r>
            <a:endParaRPr kumimoji="1" lang="en-US" altLang="ja-JP" dirty="0"/>
          </a:p>
          <a:p>
            <a:r>
              <a:rPr kumimoji="1" lang="ja-JP" altLang="en-US" dirty="0"/>
              <a:t>経路が交叉していたり、目的地が遠いとロボット同士の衝突や迂回といった可能性が高まってしまいます。</a:t>
            </a:r>
            <a:endParaRPr kumimoji="1" lang="en-US" altLang="ja-JP" dirty="0"/>
          </a:p>
          <a:p>
            <a:r>
              <a:rPr kumimoji="1" lang="ja-JP" altLang="en-US" dirty="0"/>
              <a:t>そのため効率的なレイアウトのような最適なレイアウトを選択することで</a:t>
            </a:r>
            <a:r>
              <a:rPr kumimoji="1" lang="en-US" altLang="ja-JP" dirty="0"/>
              <a:t>,</a:t>
            </a:r>
            <a:r>
              <a:rPr kumimoji="1" lang="ja-JP" altLang="en-US" dirty="0"/>
              <a:t>それらの余分なコストの削減</a:t>
            </a:r>
            <a:r>
              <a:rPr kumimoji="1" lang="en-US" altLang="ja-JP" dirty="0"/>
              <a:t>,</a:t>
            </a:r>
            <a:r>
              <a:rPr kumimoji="1" lang="ja-JP" altLang="en-US" dirty="0"/>
              <a:t>また工場全体のパフォーマンス最大化につなげることができます</a:t>
            </a: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C4B323AD-17AC-D27B-6A85-2A2AC98147FF}"/>
              </a:ext>
            </a:extLst>
          </p:cNvPr>
          <p:cNvSpPr>
            <a:spLocks noGrp="1"/>
          </p:cNvSpPr>
          <p:nvPr>
            <p:ph type="sldNum" sz="quarter" idx="5"/>
          </p:nvPr>
        </p:nvSpPr>
        <p:spPr/>
        <p:txBody>
          <a:bodyPr/>
          <a:lstStyle/>
          <a:p>
            <a:fld id="{FF8F6DBB-604A-4D3F-8FF2-201FC7326040}" type="slidenum">
              <a:rPr kumimoji="1" lang="ja-JP" altLang="en-US" smtClean="0"/>
              <a:t>2</a:t>
            </a:fld>
            <a:endParaRPr kumimoji="1" lang="ja-JP" altLang="en-US"/>
          </a:p>
        </p:txBody>
      </p:sp>
    </p:spTree>
    <p:extLst>
      <p:ext uri="{BB962C8B-B14F-4D97-AF65-F5344CB8AC3E}">
        <p14:creationId xmlns:p14="http://schemas.microsoft.com/office/powerpoint/2010/main" val="1663868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最適なレイアウト設計を行う問題は</a:t>
            </a:r>
            <a:r>
              <a:rPr kumimoji="1" lang="en-US" altLang="ja-JP" sz="1200" dirty="0"/>
              <a:t>,</a:t>
            </a:r>
            <a:r>
              <a:rPr lang="en-US" altLang="ja-JP" sz="1200" dirty="0"/>
              <a:t> Facility Layout Problem(FLP) </a:t>
            </a:r>
            <a:r>
              <a:rPr lang="ja-JP" altLang="en-US" sz="1200" dirty="0"/>
              <a:t>と呼ばれ</a:t>
            </a:r>
            <a:r>
              <a:rPr lang="en-US" altLang="ja-JP" sz="1200" dirty="0"/>
              <a:t>,</a:t>
            </a:r>
          </a:p>
          <a:p>
            <a:r>
              <a:rPr kumimoji="1" lang="ja-JP" altLang="en-US" dirty="0"/>
              <a:t>施設をどのように配置すればコストを最小化または効率を最大化できるか求める問題です。</a:t>
            </a:r>
            <a:endParaRPr kumimoji="1" lang="en-US" altLang="ja-JP" dirty="0"/>
          </a:p>
          <a:p>
            <a:r>
              <a:rPr kumimoji="1" lang="en-US" altLang="ja-JP" dirty="0"/>
              <a:t>FLP</a:t>
            </a:r>
            <a:r>
              <a:rPr kumimoji="1" lang="ja-JP" altLang="en-US" dirty="0"/>
              <a:t>はさまざまな施設形状や条件で研究がされており、様々なアルゴリズムが用いられています。</a:t>
            </a:r>
            <a:endParaRPr kumimoji="1" lang="en-US" altLang="ja-JP" dirty="0"/>
          </a:p>
          <a:p>
            <a:r>
              <a:rPr kumimoji="1" lang="ja-JP" altLang="en-US" dirty="0"/>
              <a:t>その中で最も使用されているアルゴリズムは遺伝的アルゴリズムです。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3</a:t>
            </a:fld>
            <a:endParaRPr kumimoji="1" lang="ja-JP" altLang="en-US"/>
          </a:p>
        </p:txBody>
      </p:sp>
    </p:spTree>
    <p:extLst>
      <p:ext uri="{BB962C8B-B14F-4D97-AF65-F5344CB8AC3E}">
        <p14:creationId xmlns:p14="http://schemas.microsoft.com/office/powerpoint/2010/main" val="2573108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遺伝的アルゴリズムは初期集団の生成、交叉、突然変異、評価、選択これらの過程を繰り返すことで最適解を求めるアルゴリズムです。</a:t>
            </a:r>
            <a:endParaRPr kumimoji="1" lang="en-US" altLang="ja-JP" dirty="0"/>
          </a:p>
          <a:p>
            <a:r>
              <a:rPr kumimoji="1" lang="ja-JP" altLang="en-US" dirty="0"/>
              <a:t>施設レイアウト最適化においてはまず、適当な施設配置を行ったレイアウトを作成します。</a:t>
            </a:r>
            <a:endParaRPr kumimoji="1" lang="en-US" altLang="ja-JP" dirty="0"/>
          </a:p>
          <a:p>
            <a:r>
              <a:rPr kumimoji="1" lang="ja-JP" altLang="en-US" dirty="0"/>
              <a:t>その後施設の向きや位置などの要素を受け継いだ異なるレイアウトを作成します。</a:t>
            </a:r>
            <a:endParaRPr kumimoji="1" lang="en-US" altLang="ja-JP" dirty="0"/>
          </a:p>
          <a:p>
            <a:r>
              <a:rPr kumimoji="1" lang="ja-JP" altLang="en-US" dirty="0"/>
              <a:t>そして一定の割合で位置などを突然変化させ異なる特徴を持つデータを生成、</a:t>
            </a:r>
            <a:endParaRPr kumimoji="1" lang="en-US" altLang="ja-JP" dirty="0"/>
          </a:p>
          <a:p>
            <a:r>
              <a:rPr kumimoji="1" lang="ja-JP" altLang="en-US" dirty="0"/>
              <a:t>その後評価基準に沿ってレイアウトを評価し、評価の高いレイアウトを選択、そして選択したレイアウトを次世代に受け継ぎます。</a:t>
            </a:r>
            <a:endParaRPr kumimoji="1" lang="en-US" altLang="ja-JP" dirty="0"/>
          </a:p>
          <a:p>
            <a:r>
              <a:rPr kumimoji="1" lang="ja-JP" altLang="en-US" dirty="0"/>
              <a:t>これらの操作を繰り返すことで最適なレイアウトを見つけています。</a:t>
            </a:r>
            <a:endParaRPr kumimoji="1" lang="en-US" altLang="ja-JP" dirty="0"/>
          </a:p>
          <a:p>
            <a:endParaRPr kumimoji="1" lang="en-US" altLang="ja-JP" dirty="0"/>
          </a:p>
          <a:p>
            <a:r>
              <a:rPr kumimoji="1" lang="ja-JP" altLang="en-US" dirty="0"/>
              <a:t>本研究では特にこの評価の部分に着目し、評価プロセスをより高速化することを目的に研究を行います。</a:t>
            </a:r>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4</a:t>
            </a:fld>
            <a:endParaRPr kumimoji="1" lang="ja-JP" altLang="en-US"/>
          </a:p>
        </p:txBody>
      </p:sp>
    </p:spTree>
    <p:extLst>
      <p:ext uri="{BB962C8B-B14F-4D97-AF65-F5344CB8AC3E}">
        <p14:creationId xmlns:p14="http://schemas.microsoft.com/office/powerpoint/2010/main" val="271248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レイアウト最適化のためにはレイアウトの良しあしを評価し適切に選択する必要があります。</a:t>
            </a:r>
            <a:endParaRPr kumimoji="1" lang="en-US" altLang="ja-JP" dirty="0"/>
          </a:p>
          <a:p>
            <a:r>
              <a:rPr lang="ja-JP" altLang="en-US" dirty="0"/>
              <a:t>荷物の運搬など</a:t>
            </a:r>
            <a:r>
              <a:rPr kumimoji="1" lang="en-US" altLang="ja-JP" dirty="0"/>
              <a:t>AMR</a:t>
            </a:r>
            <a:r>
              <a:rPr kumimoji="1" lang="ja-JP" altLang="en-US" dirty="0"/>
              <a:t>が</a:t>
            </a:r>
            <a:r>
              <a:rPr lang="ja-JP" altLang="en-US" dirty="0"/>
              <a:t>行うといった</a:t>
            </a:r>
            <a:r>
              <a:rPr kumimoji="1" lang="ja-JP" altLang="en-US" dirty="0"/>
              <a:t>環境ではエージェント同士の干渉や移動距離が増加よって</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作業効率の低下やエネルギー消費の増加などの問題を引き起こすため、</a:t>
            </a:r>
            <a:r>
              <a:rPr kumimoji="1" lang="en-US" altLang="ja-JP" dirty="0"/>
              <a:t>AMR</a:t>
            </a:r>
            <a:r>
              <a:rPr kumimoji="1" lang="ja-JP" altLang="en-US" dirty="0"/>
              <a:t>の移動量について着目して評価基準を定めます。</a:t>
            </a:r>
            <a:endParaRPr kumimoji="1" lang="en-US" altLang="ja-JP" dirty="0"/>
          </a:p>
          <a:p>
            <a:endParaRPr kumimoji="1" lang="en-US" altLang="ja-JP" dirty="0"/>
          </a:p>
          <a:p>
            <a:r>
              <a:rPr kumimoji="1" lang="ja-JP" altLang="en-US" dirty="0"/>
              <a:t>そこで互いに衝突しない最適経路における</a:t>
            </a:r>
            <a:r>
              <a:rPr kumimoji="1" lang="en-US" altLang="ja-JP" dirty="0"/>
              <a:t>AMR</a:t>
            </a:r>
            <a:r>
              <a:rPr kumimoji="1" lang="ja-JP" altLang="en-US" dirty="0"/>
              <a:t>の合計移動時間をコストと定義して、施設配置ごとのコストを最小にするように</a:t>
            </a:r>
            <a:endParaRPr kumimoji="1" lang="en-US" altLang="ja-JP" dirty="0"/>
          </a:p>
          <a:p>
            <a:r>
              <a:rPr kumimoji="1" lang="ja-JP" altLang="en-US" dirty="0"/>
              <a:t>レイアウトを評価し最適化していきます。</a:t>
            </a:r>
            <a:endParaRPr kumimoji="1" lang="en-US" altLang="ja-JP" dirty="0"/>
          </a:p>
          <a:p>
            <a:r>
              <a:rPr kumimoji="1" lang="ja-JP" altLang="en-US" dirty="0"/>
              <a:t>そして、コストを算出するためには、経路を計算し合計移動時間を算出する必要があります。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5</a:t>
            </a:fld>
            <a:endParaRPr kumimoji="1" lang="ja-JP" altLang="en-US"/>
          </a:p>
        </p:txBody>
      </p:sp>
    </p:spTree>
    <p:extLst>
      <p:ext uri="{BB962C8B-B14F-4D97-AF65-F5344CB8AC3E}">
        <p14:creationId xmlns:p14="http://schemas.microsoft.com/office/powerpoint/2010/main" val="234715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F82DC-47F9-D53F-7900-2B6AD80739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DFB6237-2E80-0068-56C9-FC764116BA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BE6BBA1-C7BD-E789-21A7-3643FBEA55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a:t>
            </a:r>
            <a:r>
              <a:rPr lang="ja-JP" altLang="en-US" sz="1200" dirty="0"/>
              <a:t>複数</a:t>
            </a:r>
            <a:r>
              <a:rPr lang="en-US" altLang="ja-JP" sz="1200" dirty="0"/>
              <a:t>AMR</a:t>
            </a:r>
            <a:r>
              <a:rPr lang="ja-JP" altLang="en-US" sz="1200" dirty="0"/>
              <a:t>が互いに衝突せずに目的地まで移動するための経路を計画する問題</a:t>
            </a:r>
            <a:r>
              <a:rPr kumimoji="1" lang="ja-JP" altLang="en-US" sz="1200" dirty="0"/>
              <a:t>は</a:t>
            </a:r>
            <a:r>
              <a:rPr kumimoji="1" lang="ja-JP" altLang="en-US" dirty="0"/>
              <a:t>マルチエージェント経路計画</a:t>
            </a:r>
            <a:r>
              <a:rPr kumimoji="1" lang="en-US" altLang="ja-JP" dirty="0"/>
              <a:t>MAPF</a:t>
            </a:r>
            <a:r>
              <a:rPr kumimoji="1" lang="ja-JP" altLang="en-US" dirty="0"/>
              <a:t>と呼ばれています。</a:t>
            </a:r>
            <a:endParaRPr kumimoji="1" lang="en-US" altLang="ja-JP" dirty="0"/>
          </a:p>
          <a:p>
            <a:r>
              <a:rPr lang="ja-JP" altLang="en-US" dirty="0"/>
              <a:t>本研究で扱う</a:t>
            </a:r>
            <a:r>
              <a:rPr lang="en-US" altLang="ja-JP" dirty="0"/>
              <a:t>MAPF</a:t>
            </a:r>
            <a:r>
              <a:rPr lang="ja-JP" altLang="en-US" dirty="0"/>
              <a:t>問題（</a:t>
            </a:r>
            <a:r>
              <a:rPr lang="en-US" altLang="ja-JP" dirty="0"/>
              <a:t>Multi-Agent Path Finding</a:t>
            </a:r>
            <a:r>
              <a:rPr lang="ja-JP" altLang="en-US" dirty="0"/>
              <a:t>）は、</a:t>
            </a:r>
            <a:r>
              <a:rPr kumimoji="1" lang="ja-JP" altLang="en-US" dirty="0"/>
              <a:t>まず</a:t>
            </a:r>
            <a:r>
              <a:rPr lang="ja-JP" altLang="en-US" dirty="0"/>
              <a:t>マップを表すグラフ構造と、各エージェントのスタートとゴールの位置が与えられ</a:t>
            </a:r>
            <a:r>
              <a:rPr kumimoji="1" lang="ja-JP" altLang="en-US" dirty="0"/>
              <a:t>、各エージェントの経路を求めます。</a:t>
            </a:r>
            <a:endParaRPr kumimoji="1" lang="en-US" altLang="ja-JP" dirty="0"/>
          </a:p>
          <a:p>
            <a:r>
              <a:rPr lang="ja-JP" altLang="en-US" dirty="0"/>
              <a:t>エージェントは、上下左右への移動、もしくはその場で待機するという、動作のみ可能で、</a:t>
            </a:r>
            <a:endParaRPr lang="en-US" altLang="ja-JP" dirty="0"/>
          </a:p>
          <a:p>
            <a:r>
              <a:rPr lang="ja-JP" altLang="en-US" dirty="0"/>
              <a:t>すべてのエージェントが</a:t>
            </a:r>
            <a:r>
              <a:rPr lang="ja-JP" altLang="en-US" b="1" dirty="0"/>
              <a:t>互いに衝突しない</a:t>
            </a:r>
            <a:r>
              <a:rPr lang="ja-JP" altLang="en-US" dirty="0"/>
              <a:t>ようにセル内とセル間での衝突を発生させないように制約をつけて、経路計画を行います</a:t>
            </a:r>
          </a:p>
          <a:p>
            <a:r>
              <a:rPr lang="ja-JP" altLang="en-US" dirty="0"/>
              <a:t>この問題の目的は、</a:t>
            </a:r>
            <a:r>
              <a:rPr lang="ja-JP" altLang="en-US" b="1" dirty="0"/>
              <a:t>すべてのエージェントが目的地まで移動するための合計移動時間を最小化すること</a:t>
            </a:r>
            <a:r>
              <a:rPr lang="ja-JP" altLang="en-US" dirty="0"/>
              <a:t>で、</a:t>
            </a:r>
            <a:br>
              <a:rPr lang="ja-JP" altLang="en-US" dirty="0"/>
            </a:br>
            <a:r>
              <a:rPr lang="ja-JP" altLang="en-US" dirty="0"/>
              <a:t>「効率よく移動する経路を見つける」ことが求められます。</a:t>
            </a:r>
            <a:endParaRPr kumimoji="1" lang="ja-JP" altLang="en-US" dirty="0"/>
          </a:p>
        </p:txBody>
      </p:sp>
      <p:sp>
        <p:nvSpPr>
          <p:cNvPr id="4" name="スライド番号プレースホルダー 3">
            <a:extLst>
              <a:ext uri="{FF2B5EF4-FFF2-40B4-BE49-F238E27FC236}">
                <a16:creationId xmlns:a16="http://schemas.microsoft.com/office/drawing/2014/main" id="{9907B367-DB15-9681-9168-EF51E55D4CFE}"/>
              </a:ext>
            </a:extLst>
          </p:cNvPr>
          <p:cNvSpPr>
            <a:spLocks noGrp="1"/>
          </p:cNvSpPr>
          <p:nvPr>
            <p:ph type="sldNum" sz="quarter" idx="5"/>
          </p:nvPr>
        </p:nvSpPr>
        <p:spPr/>
        <p:txBody>
          <a:bodyPr/>
          <a:lstStyle/>
          <a:p>
            <a:fld id="{FF8F6DBB-604A-4D3F-8FF2-201FC7326040}" type="slidenum">
              <a:rPr kumimoji="1" lang="ja-JP" altLang="en-US" smtClean="0"/>
              <a:t>6</a:t>
            </a:fld>
            <a:endParaRPr kumimoji="1" lang="ja-JP" altLang="en-US"/>
          </a:p>
        </p:txBody>
      </p:sp>
    </p:spTree>
    <p:extLst>
      <p:ext uri="{BB962C8B-B14F-4D97-AF65-F5344CB8AC3E}">
        <p14:creationId xmlns:p14="http://schemas.microsoft.com/office/powerpoint/2010/main" val="3562815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各エージェントの経路を計画する問題について</a:t>
            </a:r>
            <a:endParaRPr kumimoji="1" lang="en-US" altLang="ja-JP" dirty="0"/>
          </a:p>
          <a:p>
            <a:r>
              <a:rPr kumimoji="1" lang="ja-JP" altLang="en-US" dirty="0"/>
              <a:t>シングルエージェントについて主に使われる経路探索アルゴリズムとして</a:t>
            </a:r>
            <a:r>
              <a:rPr kumimoji="1" lang="en-US" altLang="ja-JP" dirty="0"/>
              <a:t>A*</a:t>
            </a:r>
            <a:r>
              <a:rPr kumimoji="1" lang="ja-JP" altLang="en-US" dirty="0"/>
              <a:t>アルゴリズムがあります。</a:t>
            </a:r>
            <a:endParaRPr kumimoji="1" lang="en-US" altLang="ja-JP" dirty="0"/>
          </a:p>
          <a:p>
            <a:r>
              <a:rPr kumimoji="1" lang="ja-JP" altLang="en-US" dirty="0"/>
              <a:t>これは、最短経路を見つけるアルゴリズムで現在地までのコストとゴールまでの推定コストの和が小さいノードから計算していくことでゴールまでの最短経路を求めることができるアルゴリズムです。</a:t>
            </a:r>
            <a:endParaRPr kumimoji="1" lang="en-US" altLang="ja-JP" dirty="0"/>
          </a:p>
          <a:p>
            <a:r>
              <a:rPr kumimoji="1" lang="ja-JP" altLang="en-US" dirty="0"/>
              <a:t>シングルエージェントの探索で無駄な探索を抑えた高速な探索という面で優れていますが、複数のエージェントが活動する環境においてはエージェント同士の</a:t>
            </a:r>
            <a:endParaRPr kumimoji="1" lang="en-US" altLang="ja-JP" dirty="0"/>
          </a:p>
          <a:p>
            <a:r>
              <a:rPr kumimoji="1" lang="ja-JP" altLang="en-US" dirty="0"/>
              <a:t>衝突を考慮できないため最適解を厳密に評価することができません。</a:t>
            </a:r>
            <a:endParaRPr kumimoji="1" lang="en-US" altLang="ja-JP" dirty="0"/>
          </a:p>
          <a:p>
            <a:endParaRPr kumimoji="1" lang="en-US" altLang="ja-JP" dirty="0"/>
          </a:p>
          <a:p>
            <a:r>
              <a:rPr kumimoji="1" lang="ja-JP" altLang="en-US" dirty="0"/>
              <a:t>そこで、衝突を考慮し、</a:t>
            </a:r>
            <a:r>
              <a:rPr kumimoji="1" lang="en-US" altLang="ja-JP" dirty="0"/>
              <a:t>MAPF</a:t>
            </a:r>
            <a:r>
              <a:rPr kumimoji="1" lang="ja-JP" altLang="en-US" dirty="0"/>
              <a:t>を解くアルゴリズムとして主に使用されるのが</a:t>
            </a:r>
            <a:r>
              <a:rPr kumimoji="1" lang="en-US" altLang="ja-JP" dirty="0"/>
              <a:t>CBS</a:t>
            </a:r>
            <a:r>
              <a:rPr kumimoji="1" lang="ja-JP" altLang="en-US" dirty="0"/>
              <a:t>というものがあります。</a:t>
            </a:r>
            <a:endParaRPr kumimoji="1" lang="en-US" altLang="ja-JP" dirty="0"/>
          </a:p>
          <a:p>
            <a:pPr algn="l"/>
            <a:r>
              <a:rPr kumimoji="1" lang="ja-JP" altLang="en-US" dirty="0"/>
              <a:t>これは先ほどの</a:t>
            </a:r>
            <a:r>
              <a:rPr kumimoji="1" lang="en-US" altLang="ja-JP" sz="1200" dirty="0"/>
              <a:t>A*</a:t>
            </a:r>
            <a:r>
              <a:rPr kumimoji="1" lang="ja-JP" altLang="en-US" sz="1200" dirty="0"/>
              <a:t>のようなシングルエージェントの経路計画と</a:t>
            </a:r>
            <a:r>
              <a:rPr lang="en-US" altLang="ja-JP" sz="1200" dirty="0"/>
              <a:t>,</a:t>
            </a:r>
            <a:r>
              <a:rPr kumimoji="1" lang="ja-JP" altLang="en-US" sz="1200" dirty="0"/>
              <a:t>経路同士の衝突管理</a:t>
            </a:r>
            <a:r>
              <a:rPr lang="ja-JP" altLang="en-US" sz="1200" dirty="0"/>
              <a:t>の</a:t>
            </a:r>
            <a:r>
              <a:rPr kumimoji="1" lang="ja-JP" altLang="en-US" sz="1200" dirty="0"/>
              <a:t>二つのアルゴリズムを交互に実行することで</a:t>
            </a:r>
            <a:r>
              <a:rPr kumimoji="1" lang="en-US" altLang="ja-JP" sz="1200" dirty="0"/>
              <a:t>,AMR</a:t>
            </a:r>
            <a:r>
              <a:rPr kumimoji="1" lang="ja-JP" altLang="en-US" sz="1200" dirty="0"/>
              <a:t>の衝突のない経路を探索するアルゴリズムです。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CBS</a:t>
            </a:r>
            <a:r>
              <a:rPr kumimoji="1" lang="ja-JP" altLang="en-US" dirty="0"/>
              <a:t>は探索解の最適性が保証されているという特徴を持っていますが、マップサイズやエージェントの数が多くなると</a:t>
            </a:r>
            <a:r>
              <a:rPr kumimoji="1" lang="en-US" altLang="ja-JP" dirty="0"/>
              <a:t>,</a:t>
            </a:r>
            <a:r>
              <a:rPr kumimoji="1" lang="ja-JP" altLang="en-US" dirty="0"/>
              <a:t>探索する解の候補が多くなり</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計算時間が増加してしまいます</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7</a:t>
            </a:fld>
            <a:endParaRPr kumimoji="1" lang="ja-JP" altLang="en-US"/>
          </a:p>
        </p:txBody>
      </p:sp>
    </p:spTree>
    <p:extLst>
      <p:ext uri="{BB962C8B-B14F-4D97-AF65-F5344CB8AC3E}">
        <p14:creationId xmlns:p14="http://schemas.microsoft.com/office/powerpoint/2010/main" val="3731760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DD846-4F4A-4C73-B66C-D3F8070E1A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2893149-A0EE-3401-C4BA-11FDD5020C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9A8F04-B5EB-402D-F17D-5D0F83E8A3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このような経路計画アルゴリズムでは衝突が発生し解の候補が多くなりすぎると計算時間が伸びてしまいます。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GA</a:t>
            </a:r>
            <a:r>
              <a:rPr kumimoji="1" lang="ja-JP" altLang="en-US" dirty="0"/>
              <a:t>と組み合わせて何万ものレイアウトに対してアルゴリズムで経路計画を行うと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計算時間がかかりすぎてしまうといった問題があります。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そこで本研究では、</a:t>
            </a:r>
            <a:r>
              <a:rPr kumimoji="1" lang="ja-JP" altLang="en-US" sz="1200" kern="1200" dirty="0">
                <a:solidFill>
                  <a:schemeClr val="tx1"/>
                </a:solidFill>
                <a:effectLst/>
                <a:latin typeface="+mn-lt"/>
                <a:ea typeface="+mn-ea"/>
                <a:cs typeface="+mn-cs"/>
              </a:rPr>
              <a:t>経路計画</a:t>
            </a:r>
            <a:r>
              <a:rPr kumimoji="1" lang="ja-JP" altLang="ja-JP" sz="1200" kern="1200" dirty="0">
                <a:solidFill>
                  <a:schemeClr val="tx1"/>
                </a:solidFill>
                <a:effectLst/>
                <a:latin typeface="+mn-lt"/>
                <a:ea typeface="+mn-ea"/>
                <a:cs typeface="+mn-cs"/>
              </a:rPr>
              <a:t>に代わり、</a:t>
            </a:r>
            <a:r>
              <a:rPr kumimoji="1" lang="ja-JP" altLang="en-US" sz="1200" kern="1200" dirty="0">
                <a:solidFill>
                  <a:schemeClr val="tx1"/>
                </a:solidFill>
                <a:effectLst/>
                <a:latin typeface="+mn-lt"/>
                <a:ea typeface="+mn-ea"/>
                <a:cs typeface="+mn-cs"/>
              </a:rPr>
              <a:t>画像認識に優れた</a:t>
            </a:r>
            <a:r>
              <a:rPr kumimoji="1" lang="ja-JP" altLang="ja-JP" sz="1200" kern="1200" dirty="0">
                <a:solidFill>
                  <a:schemeClr val="tx1"/>
                </a:solidFill>
                <a:effectLst/>
                <a:latin typeface="+mn-lt"/>
                <a:ea typeface="+mn-ea"/>
                <a:cs typeface="+mn-cs"/>
              </a:rPr>
              <a:t>畳み込みニューラルネットワーク（</a:t>
            </a:r>
            <a:r>
              <a:rPr kumimoji="1" lang="en-US" altLang="ja-JP" sz="1200" kern="1200" dirty="0">
                <a:solidFill>
                  <a:schemeClr val="tx1"/>
                </a:solidFill>
                <a:effectLst/>
                <a:latin typeface="+mn-lt"/>
                <a:ea typeface="+mn-ea"/>
                <a:cs typeface="+mn-cs"/>
              </a:rPr>
              <a:t>CNN</a:t>
            </a:r>
            <a:r>
              <a:rPr kumimoji="1" lang="ja-JP" altLang="ja-JP" sz="1200" kern="1200" dirty="0">
                <a:solidFill>
                  <a:schemeClr val="tx1"/>
                </a:solidFill>
                <a:effectLst/>
                <a:latin typeface="+mn-lt"/>
                <a:ea typeface="+mn-ea"/>
                <a:cs typeface="+mn-cs"/>
              </a:rPr>
              <a:t>）を活用し、評価値の算出を代替することで、評価プロセスの高速化</a:t>
            </a:r>
            <a:r>
              <a:rPr kumimoji="1" lang="ja-JP" altLang="en-US" sz="1200" kern="1200" dirty="0">
                <a:solidFill>
                  <a:schemeClr val="tx1"/>
                </a:solidFill>
                <a:effectLst/>
                <a:latin typeface="+mn-lt"/>
                <a:ea typeface="+mn-ea"/>
                <a:cs typeface="+mn-cs"/>
              </a:rPr>
              <a:t>ができないかと考え、</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本研究ではこのコスト予測モデルを構築し計算時間短縮を目的に検証していきます。</a:t>
            </a:r>
            <a:endParaRPr kumimoji="1" lang="en-US" altLang="ja-JP" dirty="0"/>
          </a:p>
        </p:txBody>
      </p:sp>
      <p:sp>
        <p:nvSpPr>
          <p:cNvPr id="4" name="スライド番号プレースホルダー 3">
            <a:extLst>
              <a:ext uri="{FF2B5EF4-FFF2-40B4-BE49-F238E27FC236}">
                <a16:creationId xmlns:a16="http://schemas.microsoft.com/office/drawing/2014/main" id="{BC1DB6A5-88AC-5A6D-F680-13A91ACF3975}"/>
              </a:ext>
            </a:extLst>
          </p:cNvPr>
          <p:cNvSpPr>
            <a:spLocks noGrp="1"/>
          </p:cNvSpPr>
          <p:nvPr>
            <p:ph type="sldNum" sz="quarter" idx="5"/>
          </p:nvPr>
        </p:nvSpPr>
        <p:spPr/>
        <p:txBody>
          <a:bodyPr/>
          <a:lstStyle/>
          <a:p>
            <a:fld id="{FF8F6DBB-604A-4D3F-8FF2-201FC7326040}" type="slidenum">
              <a:rPr kumimoji="1" lang="ja-JP" altLang="en-US" smtClean="0"/>
              <a:t>8</a:t>
            </a:fld>
            <a:endParaRPr kumimoji="1" lang="ja-JP" altLang="en-US"/>
          </a:p>
        </p:txBody>
      </p:sp>
    </p:spTree>
    <p:extLst>
      <p:ext uri="{BB962C8B-B14F-4D97-AF65-F5344CB8AC3E}">
        <p14:creationId xmlns:p14="http://schemas.microsoft.com/office/powerpoint/2010/main" val="3870927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実際の提案手法について説明していきます。</a:t>
            </a:r>
            <a:endParaRPr kumimoji="1" lang="en-US" altLang="ja-JP" dirty="0"/>
          </a:p>
          <a:p>
            <a:r>
              <a:rPr kumimoji="1" lang="ja-JP" altLang="en-US" dirty="0"/>
              <a:t>従来手法では、グラフや各エージェントのスタートゴールが与えられたときに</a:t>
            </a:r>
            <a:r>
              <a:rPr kumimoji="1" lang="en-US" altLang="ja-JP" dirty="0"/>
              <a:t>CBS</a:t>
            </a:r>
            <a:r>
              <a:rPr kumimoji="1" lang="ja-JP" altLang="en-US" dirty="0"/>
              <a:t>を用いて経路計画を行い、各エージェントの経路長の和を取ることでコストを算出していました。</a:t>
            </a:r>
            <a:r>
              <a:rPr kumimoji="1" lang="en-US" altLang="ja-JP" dirty="0"/>
              <a:t>CBS</a:t>
            </a:r>
            <a:r>
              <a:rPr kumimoji="1" lang="ja-JP" altLang="en-US" dirty="0"/>
              <a:t>では衝突を考慮した最適コストが算出されますが、計算時間がとてもかかってしまいます。一方で</a:t>
            </a:r>
            <a:r>
              <a:rPr kumimoji="1" lang="en-US" altLang="ja-JP" dirty="0"/>
              <a:t>A*</a:t>
            </a:r>
            <a:r>
              <a:rPr kumimoji="1" lang="ja-JP" altLang="en-US" dirty="0"/>
              <a:t>は高速に解を算出することができますが、衝突を考慮しないため、衝突回避や迂回によって発生するコスト増分によって最適コストとはギャップが生まれてしまいます。そこで、提案手法では</a:t>
            </a:r>
            <a:r>
              <a:rPr kumimoji="1" lang="en-US" altLang="ja-JP" dirty="0"/>
              <a:t>CNN</a:t>
            </a:r>
            <a:r>
              <a:rPr kumimoji="1" lang="ja-JP" altLang="en-US" dirty="0"/>
              <a:t>と</a:t>
            </a:r>
            <a:r>
              <a:rPr kumimoji="1" lang="en-US" altLang="ja-JP" dirty="0"/>
              <a:t>A*</a:t>
            </a:r>
            <a:r>
              <a:rPr kumimoji="1" lang="ja-JP" altLang="en-US" dirty="0"/>
              <a:t>を組み合わせ、</a:t>
            </a:r>
            <a:r>
              <a:rPr kumimoji="1" lang="en-US" altLang="ja-JP" dirty="0"/>
              <a:t>A*</a:t>
            </a:r>
            <a:r>
              <a:rPr kumimoji="1" lang="ja-JP" altLang="en-US" dirty="0"/>
              <a:t>では考慮できない衝突回避や迂回によって発生する迂回コストを</a:t>
            </a:r>
            <a:r>
              <a:rPr kumimoji="1" lang="en-US" altLang="ja-JP" dirty="0"/>
              <a:t>CNN</a:t>
            </a:r>
            <a:r>
              <a:rPr kumimoji="1" lang="ja-JP" altLang="en-US" dirty="0"/>
              <a:t>によって予測し、距離コストと組み合わせることで近似コストモデルを構築し、計算時間の短縮を目指します。</a:t>
            </a:r>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9</a:t>
            </a:fld>
            <a:endParaRPr kumimoji="1" lang="ja-JP" altLang="en-US"/>
          </a:p>
        </p:txBody>
      </p:sp>
    </p:spTree>
    <p:extLst>
      <p:ext uri="{BB962C8B-B14F-4D97-AF65-F5344CB8AC3E}">
        <p14:creationId xmlns:p14="http://schemas.microsoft.com/office/powerpoint/2010/main" val="331060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 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9C5AE-312A-F8D3-7D54-68BDCA4DF59A}"/>
              </a:ext>
            </a:extLst>
          </p:cNvPr>
          <p:cNvSpPr>
            <a:spLocks noGrp="1"/>
          </p:cNvSpPr>
          <p:nvPr>
            <p:ph type="ctrTitle"/>
          </p:nvPr>
        </p:nvSpPr>
        <p:spPr>
          <a:xfrm>
            <a:off x="1812032" y="1878096"/>
            <a:ext cx="9144000" cy="1075444"/>
          </a:xfrm>
        </p:spPr>
        <p:txBody>
          <a:bodyPr anchor="t">
            <a:noAutofit/>
          </a:bodyPr>
          <a:lstStyle>
            <a:lvl1pPr algn="l">
              <a:defRPr sz="4400" b="1">
                <a:latin typeface="+mj-lt"/>
              </a:defRPr>
            </a:lvl1pPr>
          </a:lstStyle>
          <a:p>
            <a:r>
              <a:rPr kumimoji="1" lang="ja-JP" altLang="en-US"/>
              <a:t>マスター タイトルの書式設定</a:t>
            </a:r>
            <a:endParaRPr kumimoji="1" lang="ja-JP" altLang="en-US" dirty="0"/>
          </a:p>
        </p:txBody>
      </p:sp>
      <p:sp>
        <p:nvSpPr>
          <p:cNvPr id="4" name="日付プレースホルダー 3">
            <a:extLst>
              <a:ext uri="{FF2B5EF4-FFF2-40B4-BE49-F238E27FC236}">
                <a16:creationId xmlns:a16="http://schemas.microsoft.com/office/drawing/2014/main" id="{03352F79-5D9D-6317-65F7-844223B32809}"/>
              </a:ext>
            </a:extLst>
          </p:cNvPr>
          <p:cNvSpPr>
            <a:spLocks noGrp="1"/>
          </p:cNvSpPr>
          <p:nvPr>
            <p:ph type="dt" sz="half" idx="10"/>
          </p:nvPr>
        </p:nvSpPr>
        <p:spPr/>
        <p:txBody>
          <a:bodyPr/>
          <a:lstStyle/>
          <a:p>
            <a:fld id="{D3511459-58AD-4E83-AD92-32FB9A71E2DF}" type="datetime1">
              <a:rPr kumimoji="1" lang="ja-JP" altLang="en-US" smtClean="0"/>
              <a:t>2025/10/29</a:t>
            </a:fld>
            <a:endParaRPr kumimoji="1" lang="ja-JP" altLang="en-US"/>
          </a:p>
        </p:txBody>
      </p:sp>
      <p:sp>
        <p:nvSpPr>
          <p:cNvPr id="5" name="フッター プレースホルダー 4">
            <a:extLst>
              <a:ext uri="{FF2B5EF4-FFF2-40B4-BE49-F238E27FC236}">
                <a16:creationId xmlns:a16="http://schemas.microsoft.com/office/drawing/2014/main" id="{668D3178-5C8C-DE67-F952-02DF9864DA4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73C535-FF31-39C6-93AD-A87DB4316128}"/>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
        <p:nvSpPr>
          <p:cNvPr id="7" name="正方形/長方形 14">
            <a:extLst>
              <a:ext uri="{FF2B5EF4-FFF2-40B4-BE49-F238E27FC236}">
                <a16:creationId xmlns:a16="http://schemas.microsoft.com/office/drawing/2014/main" id="{79DC8002-BCAE-16BD-106D-119805248B08}"/>
              </a:ext>
            </a:extLst>
          </p:cNvPr>
          <p:cNvSpPr/>
          <p:nvPr/>
        </p:nvSpPr>
        <p:spPr>
          <a:xfrm>
            <a:off x="1143000" y="3124361"/>
            <a:ext cx="10001251" cy="71437"/>
          </a:xfrm>
          <a:prstGeom prst="rect">
            <a:avLst/>
          </a:prstGeom>
          <a:solidFill>
            <a:srgbClr val="6699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8" name="正方形/長方形 15">
            <a:extLst>
              <a:ext uri="{FF2B5EF4-FFF2-40B4-BE49-F238E27FC236}">
                <a16:creationId xmlns:a16="http://schemas.microsoft.com/office/drawing/2014/main" id="{290402F6-13DE-7468-AFE6-7EF1558F5FBA}"/>
              </a:ext>
            </a:extLst>
          </p:cNvPr>
          <p:cNvSpPr/>
          <p:nvPr/>
        </p:nvSpPr>
        <p:spPr>
          <a:xfrm>
            <a:off x="1333500" y="3276761"/>
            <a:ext cx="10001251" cy="71437"/>
          </a:xfrm>
          <a:prstGeom prst="rect">
            <a:avLst/>
          </a:prstGeom>
          <a:solidFill>
            <a:srgbClr val="E48238"/>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9" name="正方形/長方形 16">
            <a:extLst>
              <a:ext uri="{FF2B5EF4-FFF2-40B4-BE49-F238E27FC236}">
                <a16:creationId xmlns:a16="http://schemas.microsoft.com/office/drawing/2014/main" id="{73AA6483-94C5-566A-E4D4-8439E30448B0}"/>
              </a:ext>
            </a:extLst>
          </p:cNvPr>
          <p:cNvSpPr/>
          <p:nvPr/>
        </p:nvSpPr>
        <p:spPr>
          <a:xfrm>
            <a:off x="1619252" y="2552861"/>
            <a:ext cx="95249" cy="1214437"/>
          </a:xfrm>
          <a:prstGeom prst="rect">
            <a:avLst/>
          </a:prstGeom>
          <a:solidFill>
            <a:srgbClr val="6699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10" name="正方形/長方形 17">
            <a:extLst>
              <a:ext uri="{FF2B5EF4-FFF2-40B4-BE49-F238E27FC236}">
                <a16:creationId xmlns:a16="http://schemas.microsoft.com/office/drawing/2014/main" id="{2B526663-4C6F-CAE4-D8AF-CEE5C6D37850}"/>
              </a:ext>
            </a:extLst>
          </p:cNvPr>
          <p:cNvSpPr/>
          <p:nvPr/>
        </p:nvSpPr>
        <p:spPr>
          <a:xfrm>
            <a:off x="1428752" y="2409986"/>
            <a:ext cx="95249" cy="1214437"/>
          </a:xfrm>
          <a:prstGeom prst="rect">
            <a:avLst/>
          </a:prstGeom>
          <a:solidFill>
            <a:srgbClr val="E48238"/>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20" name="テキスト プレースホルダー 19">
            <a:extLst>
              <a:ext uri="{FF2B5EF4-FFF2-40B4-BE49-F238E27FC236}">
                <a16:creationId xmlns:a16="http://schemas.microsoft.com/office/drawing/2014/main" id="{A221B56F-9997-27FE-94D6-1F6DF4916DB6}"/>
              </a:ext>
            </a:extLst>
          </p:cNvPr>
          <p:cNvSpPr>
            <a:spLocks noGrp="1"/>
          </p:cNvSpPr>
          <p:nvPr>
            <p:ph type="body" sz="quarter" idx="13" hasCustomPrompt="1"/>
          </p:nvPr>
        </p:nvSpPr>
        <p:spPr>
          <a:xfrm>
            <a:off x="5078197" y="4932325"/>
            <a:ext cx="6213865" cy="365126"/>
          </a:xfrm>
        </p:spPr>
        <p:txBody>
          <a:bodyPr>
            <a:noAutofit/>
          </a:bodyPr>
          <a:lstStyle>
            <a:lvl1pPr marL="0" indent="0" algn="r">
              <a:buFontTx/>
              <a:buNone/>
              <a:defRPr sz="2800">
                <a:latin typeface="+mn-lt"/>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ja-JP" dirty="0"/>
              <a:t>(M1) (First name) (LAST NAME)</a:t>
            </a:r>
            <a:endParaRPr kumimoji="1" lang="ja-JP" altLang="en-US" dirty="0"/>
          </a:p>
        </p:txBody>
      </p:sp>
      <p:sp>
        <p:nvSpPr>
          <p:cNvPr id="27" name="テキスト ボックス 26">
            <a:extLst>
              <a:ext uri="{FF2B5EF4-FFF2-40B4-BE49-F238E27FC236}">
                <a16:creationId xmlns:a16="http://schemas.microsoft.com/office/drawing/2014/main" id="{0E79816A-DAEB-2BA9-E9CB-2BE45919ACAA}"/>
              </a:ext>
            </a:extLst>
          </p:cNvPr>
          <p:cNvSpPr txBox="1"/>
          <p:nvPr/>
        </p:nvSpPr>
        <p:spPr>
          <a:xfrm>
            <a:off x="6312024" y="3767298"/>
            <a:ext cx="4980038" cy="1082483"/>
          </a:xfrm>
          <a:prstGeom prst="rect">
            <a:avLst/>
          </a:prstGeom>
        </p:spPr>
        <p:txBody>
          <a:bodyPr vert="horz" wrap="none"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ja-JP" altLang="en-US" sz="2400" dirty="0"/>
              <a:t>名古屋大学大学院　工学研究科</a:t>
            </a:r>
            <a:endParaRPr lang="en-US" altLang="ja-JP" sz="2400" dirty="0"/>
          </a:p>
          <a:p>
            <a:pPr marL="0" marR="0" lvl="0" indent="0" algn="r" defTabSz="914400" rtl="0" eaLnBrk="1" fontAlgn="auto" latinLnBrk="0" hangingPunct="1">
              <a:lnSpc>
                <a:spcPct val="100000"/>
              </a:lnSpc>
              <a:spcBef>
                <a:spcPct val="0"/>
              </a:spcBef>
              <a:spcAft>
                <a:spcPts val="0"/>
              </a:spcAft>
              <a:buClrTx/>
              <a:buSzTx/>
              <a:buFontTx/>
              <a:buNone/>
              <a:tabLst/>
              <a:defRPr/>
            </a:pPr>
            <a:r>
              <a:rPr lang="ja-JP" altLang="en-US" sz="2400" dirty="0"/>
              <a:t>機械システム工学専攻</a:t>
            </a:r>
            <a:endParaRPr lang="en-US" altLang="ja-JP" sz="2400" dirty="0"/>
          </a:p>
          <a:p>
            <a:pPr marL="0" marR="0" lvl="0" indent="0" algn="r" defTabSz="914400" rtl="0" eaLnBrk="1" fontAlgn="auto" latinLnBrk="0" hangingPunct="1">
              <a:lnSpc>
                <a:spcPct val="100000"/>
              </a:lnSpc>
              <a:spcBef>
                <a:spcPct val="0"/>
              </a:spcBef>
              <a:spcAft>
                <a:spcPts val="0"/>
              </a:spcAft>
              <a:buClrTx/>
              <a:buSzTx/>
              <a:buFontTx/>
              <a:buNone/>
              <a:tabLst/>
              <a:defRPr/>
            </a:pPr>
            <a:r>
              <a:rPr lang="ja-JP" altLang="en-US" sz="2400" dirty="0"/>
              <a:t>モビリティシステムグループ</a:t>
            </a:r>
            <a:endParaRPr lang="en-US" altLang="ja-JP" sz="2400" dirty="0"/>
          </a:p>
        </p:txBody>
      </p:sp>
      <p:sp>
        <p:nvSpPr>
          <p:cNvPr id="13" name="日付プレースホルダー 3">
            <a:extLst>
              <a:ext uri="{FF2B5EF4-FFF2-40B4-BE49-F238E27FC236}">
                <a16:creationId xmlns:a16="http://schemas.microsoft.com/office/drawing/2014/main" id="{03352F79-5D9D-6317-65F7-844223B32809}"/>
              </a:ext>
            </a:extLst>
          </p:cNvPr>
          <p:cNvSpPr txBox="1">
            <a:spLocks/>
          </p:cNvSpPr>
          <p:nvPr/>
        </p:nvSpPr>
        <p:spPr>
          <a:xfrm>
            <a:off x="9126142" y="5461775"/>
            <a:ext cx="2165920" cy="365125"/>
          </a:xfrm>
          <a:prstGeom prst="rect">
            <a:avLst/>
          </a:prstGeom>
        </p:spPr>
        <p:txBody>
          <a:bodyPr vert="horz" lIns="91440" tIns="45720" rIns="91440" bIns="45720" rtlCol="0" anchor="ctr"/>
          <a:lstStyle>
            <a:defPPr>
              <a:defRPr lang="ja-JP"/>
            </a:defPPr>
            <a:lvl1pPr algn="l" rtl="0" fontAlgn="base">
              <a:spcBef>
                <a:spcPct val="0"/>
              </a:spcBef>
              <a:spcAft>
                <a:spcPct val="0"/>
              </a:spcAft>
              <a:defRPr kumimoji="1" sz="1200" kern="1200">
                <a:solidFill>
                  <a:schemeClr val="tx1">
                    <a:tint val="82000"/>
                  </a:schemeClr>
                </a:solidFill>
                <a:latin typeface="+mj-ea"/>
                <a:ea typeface="+mj-ea"/>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gn="r"/>
            <a:fld id="{8D280CDE-085F-4A7B-BD80-F7889E307768}" type="datetime5">
              <a:rPr lang="ja-JP" altLang="en-US" sz="2000" smtClean="0">
                <a:solidFill>
                  <a:schemeClr val="tx1"/>
                </a:solidFill>
                <a:latin typeface="+mn-lt"/>
              </a:rPr>
              <a:pPr algn="r"/>
              <a:t>2025/10/29</a:t>
            </a:fld>
            <a:endParaRPr lang="ja-JP" altLang="en-US" sz="2000" dirty="0">
              <a:solidFill>
                <a:schemeClr val="tx1"/>
              </a:solidFill>
              <a:latin typeface="+mn-lt"/>
            </a:endParaRPr>
          </a:p>
        </p:txBody>
      </p:sp>
    </p:spTree>
    <p:extLst>
      <p:ext uri="{BB962C8B-B14F-4D97-AF65-F5344CB8AC3E}">
        <p14:creationId xmlns:p14="http://schemas.microsoft.com/office/powerpoint/2010/main" val="3723793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in Title">
    <p:spTree>
      <p:nvGrpSpPr>
        <p:cNvPr id="1" name=""/>
        <p:cNvGrpSpPr/>
        <p:nvPr/>
      </p:nvGrpSpPr>
      <p:grpSpPr>
        <a:xfrm>
          <a:off x="0" y="0"/>
          <a:ext cx="0" cy="0"/>
          <a:chOff x="0" y="0"/>
          <a:chExt cx="0" cy="0"/>
        </a:xfrm>
      </p:grpSpPr>
      <p:sp>
        <p:nvSpPr>
          <p:cNvPr id="2" name="タイトル 1">
            <a:extLst>
              <a:ext uri="{E19175D6-5922-4593-9815-F19782C785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79ABB46-D64C-4A19-9032-62D2819B6E72}"/>
              </a:ext>
            </a:extLst>
          </p:cNvPr>
          <p:cNvSpPr>
            <a:spLocks noGrp="1"/>
          </p:cNvSpPr>
          <p:nvPr>
            <p:ph type="title" idx="10"/>
          </p:nvPr>
        </p:nvSpPr>
        <p:spPr>
          <a:xfrm>
            <a:off x="1812032" y="1878096"/>
            <a:ext cx="9144000" cy="1075443"/>
          </a:xfrm>
        </p:spPr>
        <p:txBody>
          <a:bodyPr rtlCol="0" anchor="t">
            <a:noAutofit/>
          </a:bodyPr>
          <a:lstStyle>
            <a:lvl1pPr lvl="0" algn="l">
              <a:defRPr lang="en-US" sz="4400" b="1" dirty="0">
                <a:latin typeface="+mj-lt"/>
              </a:defRPr>
            </a:lvl1pPr>
          </a:lstStyle>
          <a:p>
            <a:r>
              <a:rPr lang="ja-JP" altLang="en-US"/>
              <a:t>マスター タイトルの書式設定</a:t>
            </a:r>
            <a:endParaRPr lang="en-US" dirty="0"/>
          </a:p>
        </p:txBody>
      </p:sp>
      <p:sp>
        <p:nvSpPr>
          <p:cNvPr id="3" name="日付プレースホルダー 3">
            <a:extLst>
              <a:ext uri="{AE523CA6-0711-4759-9B73-D0730261FCE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CC038C-5909-4D5C-A86A-E1FD0BF94B1E}"/>
              </a:ext>
            </a:extLst>
          </p:cNvPr>
          <p:cNvSpPr>
            <a:spLocks noGrp="1"/>
          </p:cNvSpPr>
          <p:nvPr>
            <p:ph type="dt" sz="half" idx="11"/>
          </p:nvPr>
        </p:nvSpPr>
        <p:spPr/>
        <p:txBody>
          <a:bodyPr rtlCol="0"/>
          <a:lstStyle/>
          <a:p>
            <a:fld id="{7B333505-61DF-4E95-8DD3-49E4822BE334}" type="datetime1">
              <a:rPr kumimoji="1" lang="ja-JP" altLang="en-US" smtClean="0"/>
              <a:t>2025/10/29</a:t>
            </a:fld>
            <a:endParaRPr kumimoji="1" lang="ja-JP" altLang="en-US"/>
          </a:p>
        </p:txBody>
      </p:sp>
      <p:sp>
        <p:nvSpPr>
          <p:cNvPr id="4" name="フッター プレースホルダー 4">
            <a:extLst>
              <a:ext uri="{BE1023D1-5DE3-491D-B11F-D060023857D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101EFAD-7A6A-48C2-802C-4A8E3C561FB6}"/>
              </a:ext>
            </a:extLst>
          </p:cNvPr>
          <p:cNvSpPr>
            <a:spLocks noGrp="1"/>
          </p:cNvSpPr>
          <p:nvPr>
            <p:ph type="ftr" sz="quarter" idx="12"/>
          </p:nvPr>
        </p:nvSpPr>
        <p:spPr/>
        <p:txBody>
          <a:bodyPr rtlCol="0"/>
          <a:lstStyle/>
          <a:p>
            <a:endParaRPr kumimoji="1" lang="ja-JP" altLang="en-US"/>
          </a:p>
        </p:txBody>
      </p:sp>
      <p:sp>
        <p:nvSpPr>
          <p:cNvPr id="5" name="スライド番号プレースホルダー 5">
            <a:extLst>
              <a:ext uri="{400CECA2-7BE0-49DD-BD93-F1A56D4AC57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CD71C1-5C83-49DD-A98E-F51EDE9097FA}"/>
              </a:ext>
            </a:extLst>
          </p:cNvPr>
          <p:cNvSpPr>
            <a:spLocks noGrp="1"/>
          </p:cNvSpPr>
          <p:nvPr>
            <p:ph type="sldNum" sz="quarter" idx="13"/>
          </p:nvPr>
        </p:nvSpPr>
        <p:spPr/>
        <p:txBody>
          <a:bodyPr rtlCol="0"/>
          <a:lstStyle/>
          <a:p>
            <a:fld id="{E04137EE-3015-4950-A5F8-6952C35479F5}" type="slidenum">
              <a:rPr kumimoji="1" lang="ja-JP" altLang="en-US" smtClean="0"/>
              <a:t>‹#›</a:t>
            </a:fld>
            <a:endParaRPr kumimoji="1" lang="ja-JP" altLang="en-US"/>
          </a:p>
        </p:txBody>
      </p:sp>
      <p:sp>
        <p:nvSpPr>
          <p:cNvPr id="6" name="正方形/長方形 14">
            <a:extLst>
              <a:ext uri="{E04A1C68-2909-4E0F-90BF-7B89F318B4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CC868F8-2E5F-4AAE-9153-8EEE90D3D965}"/>
              </a:ext>
            </a:extLst>
          </p:cNvPr>
          <p:cNvSpPr/>
          <p:nvPr/>
        </p:nvSpPr>
        <p:spPr>
          <a:xfrm>
            <a:off x="1143000" y="3124361"/>
            <a:ext cx="10001251" cy="71437"/>
          </a:xfrm>
          <a:prstGeom prst="rect">
            <a:avLst/>
          </a:prstGeom>
          <a:solidFill>
            <a:srgbClr val="6699FF"/>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7" name="正方形/長方形 15">
            <a:extLst>
              <a:ext uri="{0665FEEE-EABC-4BCE-947D-B9F8A9C618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DA9AA2B-5DBD-4955-8B2E-353D18315C06}"/>
              </a:ext>
            </a:extLst>
          </p:cNvPr>
          <p:cNvSpPr/>
          <p:nvPr/>
        </p:nvSpPr>
        <p:spPr>
          <a:xfrm>
            <a:off x="1333500" y="3276761"/>
            <a:ext cx="10001251" cy="71437"/>
          </a:xfrm>
          <a:prstGeom prst="rect">
            <a:avLst/>
          </a:prstGeom>
          <a:solidFill>
            <a:srgbClr val="E48238"/>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8" name="正方形/長方形 16">
            <a:extLst>
              <a:ext uri="{4016333F-583B-4E0B-AB7D-FE253A46C4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6BF8C8-C239-467A-BE03-5D12F096200D}"/>
              </a:ext>
            </a:extLst>
          </p:cNvPr>
          <p:cNvSpPr/>
          <p:nvPr/>
        </p:nvSpPr>
        <p:spPr>
          <a:xfrm>
            <a:off x="1619252" y="2552861"/>
            <a:ext cx="95249" cy="1214436"/>
          </a:xfrm>
          <a:prstGeom prst="rect">
            <a:avLst/>
          </a:prstGeom>
          <a:solidFill>
            <a:srgbClr val="6699FF"/>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9" name="正方形/長方形 17">
            <a:extLst>
              <a:ext uri="{73B4C0C8-3B08-4093-AB79-41FA807998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C6BE0A-E4F8-4C39-BC49-773473274E26}"/>
              </a:ext>
            </a:extLst>
          </p:cNvPr>
          <p:cNvSpPr/>
          <p:nvPr/>
        </p:nvSpPr>
        <p:spPr>
          <a:xfrm>
            <a:off x="1428752" y="2409986"/>
            <a:ext cx="95249" cy="1214436"/>
          </a:xfrm>
          <a:prstGeom prst="rect">
            <a:avLst/>
          </a:prstGeom>
          <a:solidFill>
            <a:srgbClr val="E48238"/>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10" name="テキスト プレースホルダー 19">
            <a:extLst>
              <a:ext uri="{57C99EE3-C4F4-46CD-B81D-EA6F4FDD440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4D77ABD-D5EE-49C3-8AB8-40B7F7C804BB}"/>
              </a:ext>
            </a:extLst>
          </p:cNvPr>
          <p:cNvSpPr>
            <a:spLocks noGrp="1"/>
          </p:cNvSpPr>
          <p:nvPr>
            <p:ph type="body" idx="14"/>
          </p:nvPr>
        </p:nvSpPr>
        <p:spPr>
          <a:xfrm>
            <a:off x="5078197" y="4932325"/>
            <a:ext cx="6213864" cy="365126"/>
          </a:xfrm>
        </p:spPr>
        <p:txBody>
          <a:bodyPr rtlCol="0">
            <a:noAutofit/>
          </a:bodyPr>
          <a:lstStyle>
            <a:lvl1pPr marL="0" lvl="0" indent="0" algn="r">
              <a:buNone/>
              <a:defRPr lang="en-US" sz="2800" dirty="0">
                <a:latin typeface="+mn-lt"/>
              </a:defRPr>
            </a:lvl1pPr>
            <a:lvl2pPr marL="457200" lvl="1" indent="0">
              <a:buNone/>
            </a:lvl2pPr>
            <a:lvl3pPr marL="914400" lvl="2" indent="0">
              <a:buNone/>
            </a:lvl3pPr>
            <a:lvl4pPr marL="1371600" lvl="3" indent="0">
              <a:buNone/>
            </a:lvl4pPr>
            <a:lvl5pPr marL="1828800" lvl="4" indent="0">
              <a:buNone/>
            </a:lvl5pPr>
          </a:lstStyle>
          <a:p>
            <a:pPr lvl="0"/>
            <a:r>
              <a:rPr lang="ja-JP" altLang="en-US"/>
              <a:t>マスター テキストの書式設定</a:t>
            </a:r>
          </a:p>
        </p:txBody>
      </p:sp>
      <p:sp>
        <p:nvSpPr>
          <p:cNvPr id="11" name="テキスト ボックス 26">
            <a:extLst>
              <a:ext uri="{C8B1BD18-7331-41B4-8822-48C6E59B4C6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CCE1A2-E08D-43EB-BE74-2A3BA398E43A}"/>
              </a:ext>
            </a:extLst>
          </p:cNvPr>
          <p:cNvSpPr txBox="1"/>
          <p:nvPr/>
        </p:nvSpPr>
        <p:spPr>
          <a:xfrm>
            <a:off x="6312024" y="3648078"/>
            <a:ext cx="4980038" cy="1164469"/>
          </a:xfrm>
          <a:prstGeom prst="rect">
            <a:avLst/>
          </a:prstGeom>
        </p:spPr>
        <p:txBody>
          <a:bodyPr vert="horz" wrap="none" lIns="91440" tIns="45720" rIns="91440" bIns="45720" rtlCol="0" anchor="ctr">
            <a:noAutofit/>
          </a:bodyPr>
          <a:lstStyle/>
          <a:p>
            <a:pPr algn="r">
              <a:spcAft>
                <a:spcPts val="0"/>
              </a:spcAft>
            </a:pPr>
            <a:r>
              <a:rPr lang="en-US" sz="2400" dirty="0">
                <a:latin typeface="+mn-lt"/>
              </a:rPr>
              <a:t>Nagoya Univ.</a:t>
            </a:r>
          </a:p>
          <a:p>
            <a:pPr algn="r">
              <a:spcAft>
                <a:spcPts val="0"/>
              </a:spcAft>
            </a:pPr>
            <a:r>
              <a:rPr lang="en-US" sz="2400" dirty="0">
                <a:latin typeface="+mn-lt"/>
              </a:rPr>
              <a:t>Graduate School of Engineering</a:t>
            </a:r>
            <a:br>
              <a:rPr lang="en-US" sz="2400" dirty="0">
                <a:latin typeface="+mn-lt"/>
              </a:rPr>
            </a:br>
            <a:r>
              <a:rPr lang="en-US" sz="2400" dirty="0">
                <a:latin typeface="+mn-lt"/>
              </a:rPr>
              <a:t>Mobility System Group</a:t>
            </a:r>
          </a:p>
        </p:txBody>
      </p:sp>
      <p:sp>
        <p:nvSpPr>
          <p:cNvPr id="12" name="日付プレースホルダー 3">
            <a:extLst>
              <a:ext uri="{9417FBFB-E612-4B15-A489-DD263C76A6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31A55F7-16BC-488C-827D-13DBFA98863E}"/>
              </a:ext>
            </a:extLst>
          </p:cNvPr>
          <p:cNvSpPr txBox="1"/>
          <p:nvPr/>
        </p:nvSpPr>
        <p:spPr>
          <a:xfrm>
            <a:off x="9126143" y="5461774"/>
            <a:ext cx="2165919" cy="365125"/>
          </a:xfrm>
          <a:prstGeom prst="rect">
            <a:avLst/>
          </a:prstGeom>
        </p:spPr>
        <p:txBody>
          <a:bodyPr vert="horz" lIns="91440" tIns="45720" rIns="91440" bIns="45720" rtlCol="0" anchor="ctr"/>
          <a:lstStyle>
            <a:lvl1pPr lvl="0" algn="l" rtl="0">
              <a:spcBef>
                <a:spcPct val="0"/>
              </a:spcBef>
              <a:spcAft>
                <a:spcPct val="0"/>
              </a:spcAft>
              <a:defRPr lang="en-US" sz="1200" dirty="0">
                <a:solidFill>
                  <a:schemeClr val="tx1">
                    <a:tint val="82000"/>
                  </a:schemeClr>
                </a:solidFill>
                <a:latin typeface="+mj-lt"/>
              </a:defRPr>
            </a:lvl1pPr>
            <a:lvl2pPr marL="457200" lvl="1" algn="l" rtl="0">
              <a:spcBef>
                <a:spcPct val="0"/>
              </a:spcBef>
              <a:spcAft>
                <a:spcPct val="0"/>
              </a:spcAft>
              <a:defRPr lang="en-US" dirty="0">
                <a:solidFill>
                  <a:schemeClr val="tx1"/>
                </a:solidFill>
                <a:latin typeface="Arial"/>
              </a:defRPr>
            </a:lvl2pPr>
            <a:lvl3pPr marL="914400" lvl="2" algn="l" rtl="0">
              <a:spcBef>
                <a:spcPct val="0"/>
              </a:spcBef>
              <a:spcAft>
                <a:spcPct val="0"/>
              </a:spcAft>
              <a:defRPr lang="en-US" dirty="0">
                <a:solidFill>
                  <a:schemeClr val="tx1"/>
                </a:solidFill>
                <a:latin typeface="Arial"/>
              </a:defRPr>
            </a:lvl3pPr>
            <a:lvl4pPr marL="1371600" lvl="3" algn="l" rtl="0">
              <a:spcBef>
                <a:spcPct val="0"/>
              </a:spcBef>
              <a:spcAft>
                <a:spcPct val="0"/>
              </a:spcAft>
              <a:defRPr lang="en-US" dirty="0">
                <a:solidFill>
                  <a:schemeClr val="tx1"/>
                </a:solidFill>
                <a:latin typeface="Arial"/>
              </a:defRPr>
            </a:lvl4pPr>
            <a:lvl5pPr marL="1828800" lvl="4" algn="l" rtl="0">
              <a:spcBef>
                <a:spcPct val="0"/>
              </a:spcBef>
              <a:spcAft>
                <a:spcPct val="0"/>
              </a:spcAft>
              <a:defRPr lang="en-US" dirty="0">
                <a:solidFill>
                  <a:schemeClr val="tx1"/>
                </a:solidFill>
                <a:latin typeface="Arial"/>
              </a:defRPr>
            </a:lvl5pPr>
            <a:lvl6pPr marL="2286000" lvl="5" algn="l" rtl="0">
              <a:defRPr lang="en-US" dirty="0">
                <a:solidFill>
                  <a:schemeClr val="tx1"/>
                </a:solidFill>
                <a:latin typeface="Arial"/>
              </a:defRPr>
            </a:lvl6pPr>
            <a:lvl7pPr marL="2743200" lvl="6" algn="l" rtl="0">
              <a:defRPr lang="en-US" dirty="0">
                <a:solidFill>
                  <a:schemeClr val="tx1"/>
                </a:solidFill>
                <a:latin typeface="Arial"/>
              </a:defRPr>
            </a:lvl7pPr>
            <a:lvl8pPr marL="3200400" lvl="7" algn="l" rtl="0">
              <a:defRPr lang="en-US" dirty="0">
                <a:solidFill>
                  <a:schemeClr val="tx1"/>
                </a:solidFill>
                <a:latin typeface="Arial"/>
              </a:defRPr>
            </a:lvl8pPr>
            <a:lvl9pPr marL="3657600" lvl="8" algn="l" rtl="0">
              <a:defRPr lang="en-US" dirty="0">
                <a:solidFill>
                  <a:schemeClr val="tx1"/>
                </a:solidFill>
                <a:latin typeface="Arial"/>
              </a:defRPr>
            </a:lvl9pPr>
          </a:lstStyle>
          <a:p>
            <a:pPr algn="r"/>
            <a:fld id="{249568B9-1942-45C3-93A6-EC28876B7E11}" type="datetime5">
              <a:t>2025/10/29</a:t>
            </a:fld>
            <a:endParaRPr lang="ja-JP" sz="2000" dirty="0">
              <a:solidFill>
                <a:schemeClr val="tx1"/>
              </a:solidFill>
              <a:latin typeface="+mn-lt"/>
            </a:endParaRPr>
          </a:p>
        </p:txBody>
      </p:sp>
    </p:spTree>
    <p:extLst>
      <p:ext uri="{BB962C8B-B14F-4D97-AF65-F5344CB8AC3E}">
        <p14:creationId xmlns:p14="http://schemas.microsoft.com/office/powerpoint/2010/main" val="937904022"/>
      </p:ext>
      <p:ext uri="{493A60E0-4BFA-4A3B-BB1B-A712C3554A0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7832124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タイトル 1">
            <a:extLst>
              <a:ext uri="{AEDE5748-52AD-4679-BB90-27DA696D0E6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AF42070-8E4D-4029-9607-85222928BFFA}"/>
              </a:ext>
            </a:extLst>
          </p:cNvPr>
          <p:cNvSpPr>
            <a:spLocks noGrp="1"/>
          </p:cNvSpPr>
          <p:nvPr>
            <p:ph type="title" idx="10"/>
          </p:nvPr>
        </p:nvSpPr>
        <p:spPr>
          <a:xfrm>
            <a:off x="838200" y="548680"/>
            <a:ext cx="8570168" cy="776065"/>
          </a:xfrm>
        </p:spPr>
        <p:txBody>
          <a:bodyPr rtlCol="0">
            <a:noAutofit/>
          </a:bodyPr>
          <a:lstStyle>
            <a:lvl1pPr lvl="0">
              <a:defRPr lang="en-US" sz="4000" b="1" baseline="0" dirty="0">
                <a:latin typeface="+mj-lt"/>
              </a:defRPr>
            </a:lvl1pPr>
          </a:lstStyle>
          <a:p>
            <a:r>
              <a:rPr lang="ja-JP" altLang="en-US"/>
              <a:t>マスター タイトルの書式設定</a:t>
            </a:r>
            <a:endParaRPr lang="en-US" dirty="0"/>
          </a:p>
        </p:txBody>
      </p:sp>
      <p:grpSp>
        <p:nvGrpSpPr>
          <p:cNvPr id="6" name="グループ化 14">
            <a:extLst>
              <a:ext uri="{9E25749F-D521-458D-ACA7-A2980EBD3B5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9A27142-33DB-4149-BB28-A495E171E29D}"/>
              </a:ext>
            </a:extLst>
          </p:cNvPr>
          <p:cNvGrpSpPr/>
          <p:nvPr/>
        </p:nvGrpSpPr>
        <p:grpSpPr>
          <a:xfrm rot="10800000">
            <a:off x="561720" y="548680"/>
            <a:ext cx="276480" cy="776065"/>
            <a:chOff x="558744" y="610604"/>
            <a:chExt cx="276480" cy="776065"/>
          </a:xfrm>
        </p:grpSpPr>
        <p:sp>
          <p:nvSpPr>
            <p:cNvPr id="7" name="正方形/長方形 16">
              <a:extLst>
                <a:ext uri="{EB966731-A90E-46C2-9A4A-5CDC3D02E9B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B1102BB-C96F-451A-9A41-C8E5657C3CC7}"/>
                </a:ext>
              </a:extLst>
            </p:cNvPr>
            <p:cNvSpPr/>
            <p:nvPr/>
          </p:nvSpPr>
          <p:spPr>
            <a:xfrm>
              <a:off x="642367" y="610604"/>
              <a:ext cx="192857" cy="776065"/>
            </a:xfrm>
            <a:prstGeom prst="rect">
              <a:avLst/>
            </a:prstGeom>
            <a:solidFill>
              <a:schemeClr val="tx1"/>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8" name="正方形/長方形 16">
              <a:extLst>
                <a:ext uri="{4F063184-C9C2-41D4-B309-962DF800DA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F4F90C-1966-4B58-BB7A-9C0A85FD74C7}"/>
                </a:ext>
              </a:extLst>
            </p:cNvPr>
            <p:cNvSpPr/>
            <p:nvPr/>
          </p:nvSpPr>
          <p:spPr>
            <a:xfrm>
              <a:off x="558744" y="610604"/>
              <a:ext cx="192857" cy="776065"/>
            </a:xfrm>
            <a:prstGeom prst="rect">
              <a:avLst/>
            </a:prstGeom>
            <a:solidFill>
              <a:srgbClr val="6699FF"/>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grpSp>
      <p:sp>
        <p:nvSpPr>
          <p:cNvPr id="15" name="日付プレースホルダー 14">
            <a:extLst>
              <a:ext uri="{FF2B5EF4-FFF2-40B4-BE49-F238E27FC236}">
                <a16:creationId xmlns:a16="http://schemas.microsoft.com/office/drawing/2014/main" id="{18C06E5F-AE70-DF2E-23D7-7B73474EAB39}"/>
              </a:ext>
            </a:extLst>
          </p:cNvPr>
          <p:cNvSpPr>
            <a:spLocks noGrp="1"/>
          </p:cNvSpPr>
          <p:nvPr>
            <p:ph type="dt" sz="half" idx="11"/>
          </p:nvPr>
        </p:nvSpPr>
        <p:spPr/>
        <p:txBody>
          <a:bodyPr/>
          <a:lstStyle/>
          <a:p>
            <a:fld id="{73734FF0-6163-410B-8ADA-B0785E13DA07}" type="datetime1">
              <a:rPr kumimoji="1" lang="ja-JP" altLang="en-US" smtClean="0"/>
              <a:t>2025/10/29</a:t>
            </a:fld>
            <a:endParaRPr kumimoji="1" lang="ja-JP" altLang="en-US"/>
          </a:p>
        </p:txBody>
      </p:sp>
      <p:sp>
        <p:nvSpPr>
          <p:cNvPr id="16" name="フッター プレースホルダー 15">
            <a:extLst>
              <a:ext uri="{FF2B5EF4-FFF2-40B4-BE49-F238E27FC236}">
                <a16:creationId xmlns:a16="http://schemas.microsoft.com/office/drawing/2014/main" id="{0B591C1B-A29F-3AE9-0F33-19E54827BF5B}"/>
              </a:ext>
            </a:extLst>
          </p:cNvPr>
          <p:cNvSpPr>
            <a:spLocks noGrp="1"/>
          </p:cNvSpPr>
          <p:nvPr>
            <p:ph type="ftr" sz="quarter" idx="12"/>
          </p:nvPr>
        </p:nvSpPr>
        <p:spPr/>
        <p:txBody>
          <a:bodyPr/>
          <a:lstStyle/>
          <a:p>
            <a:endParaRPr kumimoji="1" lang="ja-JP" altLang="en-US"/>
          </a:p>
        </p:txBody>
      </p:sp>
      <p:sp>
        <p:nvSpPr>
          <p:cNvPr id="17" name="スライド番号プレースホルダー 16">
            <a:extLst>
              <a:ext uri="{FF2B5EF4-FFF2-40B4-BE49-F238E27FC236}">
                <a16:creationId xmlns:a16="http://schemas.microsoft.com/office/drawing/2014/main" id="{1E5C6DDA-095B-A4D8-8ED6-6F59B2116541}"/>
              </a:ext>
            </a:extLst>
          </p:cNvPr>
          <p:cNvSpPr>
            <a:spLocks noGrp="1"/>
          </p:cNvSpPr>
          <p:nvPr>
            <p:ph type="sldNum" sz="quarter" idx="13"/>
          </p:nvPr>
        </p:nvSpPr>
        <p:spPr/>
        <p:txBody>
          <a:bodyPr/>
          <a:lstStyle/>
          <a:p>
            <a:fld id="{E04137EE-3015-4950-A5F8-6952C35479F5}" type="slidenum">
              <a:rPr kumimoji="1" lang="ja-JP" altLang="en-US" smtClean="0"/>
              <a:t>‹#›</a:t>
            </a:fld>
            <a:endParaRPr kumimoji="1" lang="ja-JP" altLang="en-US"/>
          </a:p>
        </p:txBody>
      </p:sp>
    </p:spTree>
    <p:extLst>
      <p:ext uri="{BB962C8B-B14F-4D97-AF65-F5344CB8AC3E}">
        <p14:creationId xmlns:p14="http://schemas.microsoft.com/office/powerpoint/2010/main" val="3925959052"/>
      </p:ext>
      <p:ext uri="{EA8D8257-DD57-4938-A3D3-5E74CC97923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7832124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Conclusion">
    <p:spTree>
      <p:nvGrpSpPr>
        <p:cNvPr id="1" name=""/>
        <p:cNvGrpSpPr/>
        <p:nvPr/>
      </p:nvGrpSpPr>
      <p:grpSpPr>
        <a:xfrm>
          <a:off x="0" y="0"/>
          <a:ext cx="0" cy="0"/>
          <a:chOff x="0" y="0"/>
          <a:chExt cx="0" cy="0"/>
        </a:xfrm>
      </p:grpSpPr>
      <p:sp>
        <p:nvSpPr>
          <p:cNvPr id="2" name="日付プレースホルダー 3">
            <a:extLst>
              <a:ext uri="{9F22DC8D-D091-4F02-8B1D-0EA41B5F968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4E877D-8419-451D-A7FD-61FAB70F2B28}"/>
              </a:ext>
            </a:extLst>
          </p:cNvPr>
          <p:cNvSpPr>
            <a:spLocks noGrp="1"/>
          </p:cNvSpPr>
          <p:nvPr>
            <p:ph type="dt" sz="half"/>
          </p:nvPr>
        </p:nvSpPr>
        <p:spPr/>
        <p:txBody>
          <a:bodyPr rtlCol="0"/>
          <a:lstStyle/>
          <a:p>
            <a:fld id="{3D573ECE-D91E-4112-91C6-A4D25C965ECE}" type="datetime1">
              <a:rPr kumimoji="1" lang="ja-JP" altLang="en-US" smtClean="0"/>
              <a:t>2025/10/29</a:t>
            </a:fld>
            <a:endParaRPr kumimoji="1" lang="ja-JP" altLang="en-US"/>
          </a:p>
        </p:txBody>
      </p:sp>
      <p:sp>
        <p:nvSpPr>
          <p:cNvPr id="3" name="フッター プレースホルダー 4">
            <a:extLst>
              <a:ext uri="{7605B361-7D02-48E6-8ECB-2DFB12711CF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33716D6-2A06-4027-863F-2535E4C51713}"/>
              </a:ext>
            </a:extLst>
          </p:cNvPr>
          <p:cNvSpPr>
            <a:spLocks noGrp="1"/>
          </p:cNvSpPr>
          <p:nvPr>
            <p:ph type="ftr" sz="quarter" idx="1"/>
          </p:nvPr>
        </p:nvSpPr>
        <p:spPr/>
        <p:txBody>
          <a:bodyPr rtlCol="0"/>
          <a:lstStyle/>
          <a:p>
            <a:endParaRPr kumimoji="1" lang="ja-JP" altLang="en-US"/>
          </a:p>
        </p:txBody>
      </p:sp>
      <p:sp>
        <p:nvSpPr>
          <p:cNvPr id="4" name="スライド番号プレースホルダー 5">
            <a:extLst>
              <a:ext uri="{C45D1F80-C8D3-444B-AA18-70204B2A3FE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3FE6AB-FB63-484C-9981-3FA6A4B3E743}"/>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sp>
        <p:nvSpPr>
          <p:cNvPr id="5" name="テキスト プレースホルダー 14">
            <a:extLst>
              <a:ext uri="{56C92EF4-8726-481E-87F3-7E4C672F05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4269E6-A35D-4F48-87C5-3AC5836D291E}"/>
              </a:ext>
            </a:extLst>
          </p:cNvPr>
          <p:cNvSpPr>
            <a:spLocks noGrp="1"/>
          </p:cNvSpPr>
          <p:nvPr>
            <p:ph type="body" idx="3"/>
          </p:nvPr>
        </p:nvSpPr>
        <p:spPr>
          <a:xfrm>
            <a:off x="838200" y="5762038"/>
            <a:ext cx="10515599" cy="480131"/>
          </a:xfrm>
        </p:spPr>
        <p:txBody>
          <a:bodyPr rtlCol="0" anchor="ctr">
            <a:spAutoFit/>
          </a:bodyPr>
          <a:lstStyle>
            <a:lvl1pPr marL="0" lvl="0" indent="0" algn="ctr">
              <a:buNone/>
              <a:defRPr lang="en-US" b="1" dirty="0">
                <a:latin typeface="+mn-lt"/>
              </a:defRPr>
            </a:lvl1pPr>
            <a:lvl2pPr marL="457200" lvl="1" indent="0">
              <a:buNone/>
            </a:lvl2pPr>
            <a:lvl3pPr marL="914400" lvl="2" indent="0">
              <a:buNone/>
            </a:lvl3pPr>
            <a:lvl4pPr marL="1371600" lvl="3" indent="0">
              <a:buNone/>
            </a:lvl4pPr>
            <a:lvl5pPr marL="1828800" lvl="4" indent="0">
              <a:buNone/>
            </a:lvl5pPr>
          </a:lstStyle>
          <a:p>
            <a:pPr lvl="0"/>
            <a:r>
              <a:rPr lang="ja-JP" altLang="en-US"/>
              <a:t>マスター テキストの書式設定</a:t>
            </a:r>
          </a:p>
        </p:txBody>
      </p:sp>
      <p:sp>
        <p:nvSpPr>
          <p:cNvPr id="6" name="タイトル 1">
            <a:extLst>
              <a:ext uri="{6C6D993E-EAF4-4B5C-AAE5-19CBF288E9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4024728-22CA-4B24-A64D-7E42F036D2FE}"/>
              </a:ext>
            </a:extLst>
          </p:cNvPr>
          <p:cNvSpPr>
            <a:spLocks noGrp="1"/>
          </p:cNvSpPr>
          <p:nvPr>
            <p:ph type="title" idx="4"/>
          </p:nvPr>
        </p:nvSpPr>
        <p:spPr>
          <a:xfrm>
            <a:off x="838200" y="548680"/>
            <a:ext cx="8570168" cy="776065"/>
          </a:xfrm>
        </p:spPr>
        <p:txBody>
          <a:bodyPr rtlCol="0">
            <a:noAutofit/>
          </a:bodyPr>
          <a:lstStyle>
            <a:lvl1pPr lvl="0">
              <a:defRPr lang="en-US" sz="4000" b="1" baseline="0" dirty="0">
                <a:latin typeface="+mj-lt"/>
              </a:defRPr>
            </a:lvl1pPr>
          </a:lstStyle>
          <a:p>
            <a:r>
              <a:rPr lang="ja-JP" altLang="en-US"/>
              <a:t>マスター タイトルの書式設定</a:t>
            </a:r>
            <a:endParaRPr lang="en-US" dirty="0"/>
          </a:p>
        </p:txBody>
      </p:sp>
      <p:grpSp>
        <p:nvGrpSpPr>
          <p:cNvPr id="7" name="グループ化 8">
            <a:extLst>
              <a:ext uri="{365EEC70-3409-45F0-92C3-8B05712883C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952A8FA-3D40-48A8-9246-A88723B6CB09}"/>
              </a:ext>
            </a:extLst>
          </p:cNvPr>
          <p:cNvGrpSpPr/>
          <p:nvPr/>
        </p:nvGrpSpPr>
        <p:grpSpPr>
          <a:xfrm rot="10800000">
            <a:off x="561720" y="548680"/>
            <a:ext cx="276480" cy="776065"/>
            <a:chOff x="558744" y="610604"/>
            <a:chExt cx="276480" cy="776065"/>
          </a:xfrm>
        </p:grpSpPr>
        <p:sp>
          <p:nvSpPr>
            <p:cNvPr id="8" name="正方形/長方形 16">
              <a:extLst>
                <a:ext uri="{03989FC0-F7B1-46D9-AA55-16AE3920C5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741750-4F37-4880-9E5F-46D1CBBB3A1E}"/>
                </a:ext>
              </a:extLst>
            </p:cNvPr>
            <p:cNvSpPr/>
            <p:nvPr/>
          </p:nvSpPr>
          <p:spPr>
            <a:xfrm>
              <a:off x="642367" y="610604"/>
              <a:ext cx="192857" cy="776065"/>
            </a:xfrm>
            <a:prstGeom prst="rect">
              <a:avLst/>
            </a:prstGeom>
            <a:solidFill>
              <a:schemeClr val="tx1"/>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9" name="正方形/長方形 11">
              <a:extLst>
                <a:ext uri="{7BD2A7BE-B921-489A-8864-A17031C08B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D6ED25-9160-4856-8585-3FB792347EB7}"/>
                </a:ext>
              </a:extLst>
            </p:cNvPr>
            <p:cNvSpPr/>
            <p:nvPr/>
          </p:nvSpPr>
          <p:spPr>
            <a:xfrm>
              <a:off x="558744" y="610604"/>
              <a:ext cx="192857" cy="776065"/>
            </a:xfrm>
            <a:prstGeom prst="rect">
              <a:avLst/>
            </a:prstGeom>
            <a:solidFill>
              <a:srgbClr val="6699FF"/>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grpSp>
    </p:spTree>
    <p:extLst>
      <p:ext uri="{BB962C8B-B14F-4D97-AF65-F5344CB8AC3E}">
        <p14:creationId xmlns:p14="http://schemas.microsoft.com/office/powerpoint/2010/main" val="921653312"/>
      </p:ext>
      <p:ext uri="{DA0E5DF7-2640-43E7-B300-520C989CFA5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7832124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Sub Title">
    <p:spTree>
      <p:nvGrpSpPr>
        <p:cNvPr id="1" name=""/>
        <p:cNvGrpSpPr/>
        <p:nvPr/>
      </p:nvGrpSpPr>
      <p:grpSpPr>
        <a:xfrm>
          <a:off x="0" y="0"/>
          <a:ext cx="0" cy="0"/>
          <a:chOff x="0" y="0"/>
          <a:chExt cx="0" cy="0"/>
        </a:xfrm>
      </p:grpSpPr>
      <p:sp>
        <p:nvSpPr>
          <p:cNvPr id="2" name="日付プレースホルダー 3">
            <a:extLst>
              <a:ext uri="{0498F38B-2ED3-4CCC-8140-7DD7C4A84C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5E545BC-66C2-460D-9A50-33689D9992A3}"/>
              </a:ext>
            </a:extLst>
          </p:cNvPr>
          <p:cNvSpPr>
            <a:spLocks noGrp="1"/>
          </p:cNvSpPr>
          <p:nvPr>
            <p:ph type="dt" sz="half"/>
          </p:nvPr>
        </p:nvSpPr>
        <p:spPr/>
        <p:txBody>
          <a:bodyPr rtlCol="0"/>
          <a:lstStyle/>
          <a:p>
            <a:fld id="{D60B8594-8B1A-4328-829B-D20EE717A194}" type="datetime1">
              <a:rPr kumimoji="1" lang="ja-JP" altLang="en-US" smtClean="0"/>
              <a:t>2025/10/29</a:t>
            </a:fld>
            <a:endParaRPr kumimoji="1" lang="ja-JP" altLang="en-US"/>
          </a:p>
        </p:txBody>
      </p:sp>
      <p:sp>
        <p:nvSpPr>
          <p:cNvPr id="3" name="フッター プレースホルダー 4">
            <a:extLst>
              <a:ext uri="{418075EA-6426-4B33-B020-6760248D950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5CF69A-8E2C-475D-B297-1ED03A282556}"/>
              </a:ext>
            </a:extLst>
          </p:cNvPr>
          <p:cNvSpPr>
            <a:spLocks noGrp="1"/>
          </p:cNvSpPr>
          <p:nvPr>
            <p:ph type="ftr" sz="quarter" idx="1"/>
          </p:nvPr>
        </p:nvSpPr>
        <p:spPr/>
        <p:txBody>
          <a:bodyPr rtlCol="0"/>
          <a:lstStyle/>
          <a:p>
            <a:endParaRPr kumimoji="1" lang="ja-JP" altLang="en-US"/>
          </a:p>
        </p:txBody>
      </p:sp>
      <p:sp>
        <p:nvSpPr>
          <p:cNvPr id="4" name="スライド番号プレースホルダー 5">
            <a:extLst>
              <a:ext uri="{1B06A67E-4945-483C-8929-19F7A519610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301FD5-5CA3-40F6-96BD-B5E2EFE18B95}"/>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sp>
        <p:nvSpPr>
          <p:cNvPr id="5" name="テキスト プレースホルダー 14">
            <a:extLst>
              <a:ext uri="{BAC574C7-3FF6-4EC8-8A53-21E0DA7DD33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CABA2AA-CCA3-459D-B3E2-70347E1D985E}"/>
              </a:ext>
            </a:extLst>
          </p:cNvPr>
          <p:cNvSpPr>
            <a:spLocks noGrp="1"/>
          </p:cNvSpPr>
          <p:nvPr>
            <p:ph type="body" idx="3"/>
          </p:nvPr>
        </p:nvSpPr>
        <p:spPr>
          <a:xfrm>
            <a:off x="1055440" y="1532751"/>
            <a:ext cx="10298360" cy="480131"/>
          </a:xfrm>
        </p:spPr>
        <p:txBody>
          <a:bodyPr rtlCol="0" anchor="ctr">
            <a:spAutoFit/>
          </a:bodyPr>
          <a:lstStyle>
            <a:lvl1pPr marL="0" lvl="0" indent="0" algn="l">
              <a:buNone/>
              <a:defRPr lang="en-US" b="1" dirty="0">
                <a:latin typeface="+mn-lt"/>
              </a:defRPr>
            </a:lvl1pPr>
            <a:lvl2pPr marL="457200" lvl="1" indent="0">
              <a:buNone/>
            </a:lvl2pPr>
            <a:lvl3pPr marL="914400" lvl="2" indent="0">
              <a:buNone/>
            </a:lvl3pPr>
            <a:lvl4pPr marL="1371600" lvl="3" indent="0">
              <a:buNone/>
            </a:lvl4pPr>
            <a:lvl5pPr marL="1828800" lvl="4" indent="0">
              <a:buNone/>
            </a:lvl5pPr>
          </a:lstStyle>
          <a:p>
            <a:pPr lvl="0"/>
            <a:r>
              <a:rPr lang="ja-JP" altLang="en-US"/>
              <a:t>マスター テキストの書式設定</a:t>
            </a:r>
          </a:p>
        </p:txBody>
      </p:sp>
      <p:sp>
        <p:nvSpPr>
          <p:cNvPr id="6" name="タイトル 1">
            <a:extLst>
              <a:ext uri="{EAD38CA2-EC1A-448E-AC66-FD5ACC2FC1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9073DE9-62C9-4EF7-B499-96AA2ED962BA}"/>
              </a:ext>
            </a:extLst>
          </p:cNvPr>
          <p:cNvSpPr>
            <a:spLocks noGrp="1"/>
          </p:cNvSpPr>
          <p:nvPr>
            <p:ph type="title" idx="4"/>
          </p:nvPr>
        </p:nvSpPr>
        <p:spPr>
          <a:xfrm>
            <a:off x="838200" y="548680"/>
            <a:ext cx="8570168" cy="776065"/>
          </a:xfrm>
        </p:spPr>
        <p:txBody>
          <a:bodyPr rtlCol="0">
            <a:noAutofit/>
          </a:bodyPr>
          <a:lstStyle>
            <a:lvl1pPr lvl="0">
              <a:defRPr lang="en-US" sz="4000" b="1" baseline="0" dirty="0">
                <a:latin typeface="+mj-lt"/>
              </a:defRPr>
            </a:lvl1pPr>
          </a:lstStyle>
          <a:p>
            <a:r>
              <a:rPr lang="ja-JP" altLang="en-US"/>
              <a:t>マスター タイトルの書式設定</a:t>
            </a:r>
            <a:endParaRPr lang="en-US" dirty="0"/>
          </a:p>
        </p:txBody>
      </p:sp>
      <p:grpSp>
        <p:nvGrpSpPr>
          <p:cNvPr id="7" name="グループ化 8">
            <a:extLst>
              <a:ext uri="{8625D5D1-1FA6-4373-A2A6-C04693811BB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6502B90-C187-4ADD-B9A5-1BD74FD6D0AE}"/>
              </a:ext>
            </a:extLst>
          </p:cNvPr>
          <p:cNvGrpSpPr/>
          <p:nvPr/>
        </p:nvGrpSpPr>
        <p:grpSpPr>
          <a:xfrm rot="10800000">
            <a:off x="561720" y="548680"/>
            <a:ext cx="276480" cy="776065"/>
            <a:chOff x="558744" y="610604"/>
            <a:chExt cx="276480" cy="776065"/>
          </a:xfrm>
        </p:grpSpPr>
        <p:sp>
          <p:nvSpPr>
            <p:cNvPr id="8" name="正方形/長方形 16">
              <a:extLst>
                <a:ext uri="{71F7DB66-D1E6-4066-98A9-0E0962E85C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EDF219E-1123-4ED6-95DB-922463129D2E}"/>
                </a:ext>
              </a:extLst>
            </p:cNvPr>
            <p:cNvSpPr/>
            <p:nvPr/>
          </p:nvSpPr>
          <p:spPr>
            <a:xfrm>
              <a:off x="642367" y="610604"/>
              <a:ext cx="192857" cy="776065"/>
            </a:xfrm>
            <a:prstGeom prst="rect">
              <a:avLst/>
            </a:prstGeom>
            <a:solidFill>
              <a:schemeClr val="tx1"/>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9" name="正方形/長方形 11">
              <a:extLst>
                <a:ext uri="{FA6FB3CB-B746-4AE3-8861-E197BE5B3F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C7A23F-584D-4A5B-8C95-465056D688A6}"/>
                </a:ext>
              </a:extLst>
            </p:cNvPr>
            <p:cNvSpPr/>
            <p:nvPr/>
          </p:nvSpPr>
          <p:spPr>
            <a:xfrm>
              <a:off x="558744" y="610604"/>
              <a:ext cx="192857" cy="776065"/>
            </a:xfrm>
            <a:prstGeom prst="rect">
              <a:avLst/>
            </a:prstGeom>
            <a:solidFill>
              <a:srgbClr val="6699FF"/>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grpSp>
    </p:spTree>
    <p:extLst>
      <p:ext uri="{BB962C8B-B14F-4D97-AF65-F5344CB8AC3E}">
        <p14:creationId xmlns:p14="http://schemas.microsoft.com/office/powerpoint/2010/main" val="1122042048"/>
      </p:ext>
      <p:ext uri="{D21F0D69-8C93-4BBD-9318-CFC97D5931F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7832124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日付プレースホルダー 3">
            <a:extLst>
              <a:ext uri="{7320CE08-B5F5-46E5-B93A-4795A94BB2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D403370-27CF-4463-A988-1A62CD1A0A1D}"/>
              </a:ext>
            </a:extLst>
          </p:cNvPr>
          <p:cNvSpPr>
            <a:spLocks noGrp="1"/>
          </p:cNvSpPr>
          <p:nvPr>
            <p:ph type="dt" sz="half"/>
          </p:nvPr>
        </p:nvSpPr>
        <p:spPr/>
        <p:txBody>
          <a:bodyPr rtlCol="0"/>
          <a:lstStyle/>
          <a:p>
            <a:fld id="{16F9497D-ADF6-46CA-A99E-C987904C65E0}" type="datetime1">
              <a:rPr kumimoji="1" lang="ja-JP" altLang="en-US" smtClean="0"/>
              <a:t>2025/10/29</a:t>
            </a:fld>
            <a:endParaRPr kumimoji="1" lang="ja-JP" altLang="en-US"/>
          </a:p>
        </p:txBody>
      </p:sp>
      <p:sp>
        <p:nvSpPr>
          <p:cNvPr id="3" name="フッター プレースホルダー 4">
            <a:extLst>
              <a:ext uri="{5BDB21BB-EE3E-464F-8036-922A42FDED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8C5DFA-7A21-4FAF-B186-F64C5ED1040F}"/>
              </a:ext>
            </a:extLst>
          </p:cNvPr>
          <p:cNvSpPr>
            <a:spLocks noGrp="1"/>
          </p:cNvSpPr>
          <p:nvPr>
            <p:ph type="ftr" sz="quarter" idx="1"/>
          </p:nvPr>
        </p:nvSpPr>
        <p:spPr/>
        <p:txBody>
          <a:bodyPr rtlCol="0"/>
          <a:lstStyle/>
          <a:p>
            <a:endParaRPr kumimoji="1" lang="ja-JP" altLang="en-US"/>
          </a:p>
        </p:txBody>
      </p:sp>
      <p:sp>
        <p:nvSpPr>
          <p:cNvPr id="4" name="スライド番号プレースホルダー 5">
            <a:extLst>
              <a:ext uri="{E351897E-E981-4FAC-AA27-2FB0760AFB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CAA201A-B490-46A4-A059-B3AFDDCEAF68}"/>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spTree>
    <p:extLst>
      <p:ext uri="{BB962C8B-B14F-4D97-AF65-F5344CB8AC3E}">
        <p14:creationId xmlns:p14="http://schemas.microsoft.com/office/powerpoint/2010/main" val="2719955596"/>
      </p:ext>
      <p:ext uri="{4831E1F9-FB37-4433-BE9B-5DEBAB5C4B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7832124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日付プレースホルダー 2">
            <a:extLst>
              <a:ext uri="{3F8660D3-E5CE-40F2-A08A-7A0E2922C3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7E9A2BF-1D3F-4E86-B112-AD58B548B470}"/>
              </a:ext>
            </a:extLst>
          </p:cNvPr>
          <p:cNvSpPr>
            <a:spLocks noGrp="1"/>
          </p:cNvSpPr>
          <p:nvPr>
            <p:ph type="dt" sz="half"/>
          </p:nvPr>
        </p:nvSpPr>
        <p:spPr/>
        <p:txBody>
          <a:bodyPr rtlCol="0"/>
          <a:lstStyle/>
          <a:p>
            <a:fld id="{17D759D9-EA09-4462-B3EE-02A6BD9CCF57}" type="datetime1">
              <a:rPr kumimoji="1" lang="ja-JP" altLang="en-US" smtClean="0"/>
              <a:t>2025/10/29</a:t>
            </a:fld>
            <a:endParaRPr kumimoji="1" lang="ja-JP" altLang="en-US"/>
          </a:p>
        </p:txBody>
      </p:sp>
      <p:sp>
        <p:nvSpPr>
          <p:cNvPr id="3" name="フッター プレースホルダー 3">
            <a:extLst>
              <a:ext uri="{D1A47779-3EF2-4CAF-A569-59DE7A33566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3F8001-96B9-4634-9264-4A5CC825F350}"/>
              </a:ext>
            </a:extLst>
          </p:cNvPr>
          <p:cNvSpPr>
            <a:spLocks noGrp="1"/>
          </p:cNvSpPr>
          <p:nvPr>
            <p:ph type="ftr" sz="quarter" idx="1"/>
          </p:nvPr>
        </p:nvSpPr>
        <p:spPr/>
        <p:txBody>
          <a:bodyPr rtlCol="0"/>
          <a:lstStyle/>
          <a:p>
            <a:endParaRPr kumimoji="1" lang="ja-JP" altLang="en-US"/>
          </a:p>
        </p:txBody>
      </p:sp>
      <p:sp>
        <p:nvSpPr>
          <p:cNvPr id="4" name="スライド番号プレースホルダー 4">
            <a:extLst>
              <a:ext uri="{837F9FEA-BBDD-48BB-A2C0-4FD0930786F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820D72C-9662-4767-9848-D45FB6C406D7}"/>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sp>
        <p:nvSpPr>
          <p:cNvPr id="5" name="テキスト ボックス 5">
            <a:extLst>
              <a:ext uri="{5E93BA08-2DD0-4666-98EF-2928309470A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6763ED4-600D-43C0-8BFA-97032BC8963B}"/>
              </a:ext>
            </a:extLst>
          </p:cNvPr>
          <p:cNvSpPr txBox="1"/>
          <p:nvPr/>
        </p:nvSpPr>
        <p:spPr>
          <a:xfrm>
            <a:off x="2693013" y="3104964"/>
            <a:ext cx="6805972" cy="648072"/>
          </a:xfrm>
          <a:prstGeom prst="rect">
            <a:avLst/>
          </a:prstGeom>
        </p:spPr>
        <p:txBody>
          <a:bodyPr vert="horz" wrap="none" lIns="91440" tIns="45720" rIns="91440" bIns="45720" rtlCol="0" anchor="ctr">
            <a:noAutofit/>
          </a:bodyPr>
          <a:lstStyle/>
          <a:p>
            <a:pPr algn="ctr">
              <a:spcAft>
                <a:spcPts val="0"/>
              </a:spcAft>
            </a:pPr>
            <a:r>
              <a:rPr lang="ja-JP" altLang="en-US" sz="4400" dirty="0">
                <a:latin typeface="+mn-lt"/>
              </a:rPr>
              <a:t>ご清聴ありがとうございました</a:t>
            </a:r>
            <a:endParaRPr lang="en-US" sz="4400" dirty="0">
              <a:latin typeface="+mn-lt"/>
            </a:endParaRPr>
          </a:p>
        </p:txBody>
      </p:sp>
    </p:spTree>
    <p:extLst>
      <p:ext uri="{BB962C8B-B14F-4D97-AF65-F5344CB8AC3E}">
        <p14:creationId xmlns:p14="http://schemas.microsoft.com/office/powerpoint/2010/main" val="1844297982"/>
      </p:ext>
      <p:ext uri="{0716DB08-F99B-4F4D-A2F5-3954CA3669B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7832124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ppendix">
    <p:spTree>
      <p:nvGrpSpPr>
        <p:cNvPr id="1" name=""/>
        <p:cNvGrpSpPr/>
        <p:nvPr/>
      </p:nvGrpSpPr>
      <p:grpSpPr>
        <a:xfrm>
          <a:off x="0" y="0"/>
          <a:ext cx="0" cy="0"/>
          <a:chOff x="0" y="0"/>
          <a:chExt cx="0" cy="0"/>
        </a:xfrm>
      </p:grpSpPr>
      <p:sp>
        <p:nvSpPr>
          <p:cNvPr id="2" name="日付プレースホルダー 2">
            <a:extLst>
              <a:ext uri="{42E4B20E-C050-4CEA-9FE8-790661BFED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B9D8C70-6A1C-4B8C-84D7-F792CFC868B3}"/>
              </a:ext>
            </a:extLst>
          </p:cNvPr>
          <p:cNvSpPr>
            <a:spLocks noGrp="1"/>
          </p:cNvSpPr>
          <p:nvPr>
            <p:ph type="dt" sz="half"/>
          </p:nvPr>
        </p:nvSpPr>
        <p:spPr/>
        <p:txBody>
          <a:bodyPr rtlCol="0"/>
          <a:lstStyle/>
          <a:p>
            <a:fld id="{D831B238-0321-46AE-8126-B97CBCDC47D9}" type="datetime1">
              <a:rPr kumimoji="1" lang="ja-JP" altLang="en-US" smtClean="0"/>
              <a:t>2025/10/29</a:t>
            </a:fld>
            <a:endParaRPr kumimoji="1" lang="ja-JP" altLang="en-US"/>
          </a:p>
        </p:txBody>
      </p:sp>
      <p:sp>
        <p:nvSpPr>
          <p:cNvPr id="3" name="フッター プレースホルダー 3">
            <a:extLst>
              <a:ext uri="{61D4A629-D9CF-4D20-BD6B-2A19A862D5B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F4F559-4480-4CCB-A08D-3310D0E100CF}"/>
              </a:ext>
            </a:extLst>
          </p:cNvPr>
          <p:cNvSpPr>
            <a:spLocks noGrp="1"/>
          </p:cNvSpPr>
          <p:nvPr>
            <p:ph type="ftr" sz="quarter" idx="1"/>
          </p:nvPr>
        </p:nvSpPr>
        <p:spPr/>
        <p:txBody>
          <a:bodyPr rtlCol="0"/>
          <a:lstStyle/>
          <a:p>
            <a:endParaRPr kumimoji="1" lang="ja-JP" altLang="en-US"/>
          </a:p>
        </p:txBody>
      </p:sp>
      <p:sp>
        <p:nvSpPr>
          <p:cNvPr id="4" name="スライド番号プレースホルダー 4">
            <a:extLst>
              <a:ext uri="{AB830520-60EF-421D-9662-1F14A5B9BE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EBD278-C173-4FDE-8174-1BC61E493EC0}"/>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sp>
        <p:nvSpPr>
          <p:cNvPr id="5" name="テキスト ボックス 9">
            <a:extLst>
              <a:ext uri="{143DF2FC-1673-40C1-96C4-6DE52415999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F3F5D8-010F-430E-9D07-C578B6BE0055}"/>
              </a:ext>
            </a:extLst>
          </p:cNvPr>
          <p:cNvSpPr txBox="1"/>
          <p:nvPr/>
        </p:nvSpPr>
        <p:spPr>
          <a:xfrm>
            <a:off x="342565" y="60954"/>
            <a:ext cx="1800200" cy="432048"/>
          </a:xfrm>
          <a:prstGeom prst="rect">
            <a:avLst/>
          </a:prstGeom>
          <a:ln>
            <a:solidFill>
              <a:schemeClr val="tx1"/>
            </a:solidFill>
          </a:ln>
        </p:spPr>
        <p:txBody>
          <a:bodyPr vert="horz" wrap="none" lIns="91440" tIns="45720" rIns="91440" bIns="45720" rtlCol="0" anchor="ctr">
            <a:noAutofit/>
          </a:bodyPr>
          <a:lstStyle/>
          <a:p>
            <a:pPr algn="ctr">
              <a:spcAft>
                <a:spcPts val="0"/>
              </a:spcAft>
            </a:pPr>
            <a:r>
              <a:rPr lang="en-US" sz="2800" dirty="0">
                <a:latin typeface="+mj-lt"/>
              </a:rPr>
              <a:t>Appendix</a:t>
            </a:r>
          </a:p>
        </p:txBody>
      </p:sp>
      <p:sp>
        <p:nvSpPr>
          <p:cNvPr id="6" name="タイトル 1">
            <a:extLst>
              <a:ext uri="{3CA2B2B6-3C65-466F-90E7-139975A4E0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FA54EF4-4401-40BD-8F39-935A671644FA}"/>
              </a:ext>
            </a:extLst>
          </p:cNvPr>
          <p:cNvSpPr>
            <a:spLocks noGrp="1"/>
          </p:cNvSpPr>
          <p:nvPr>
            <p:ph type="title" idx="3"/>
          </p:nvPr>
        </p:nvSpPr>
        <p:spPr>
          <a:xfrm>
            <a:off x="838200" y="548680"/>
            <a:ext cx="8570168" cy="776065"/>
          </a:xfrm>
        </p:spPr>
        <p:txBody>
          <a:bodyPr rtlCol="0">
            <a:noAutofit/>
          </a:bodyPr>
          <a:lstStyle>
            <a:lvl1pPr lvl="0">
              <a:defRPr lang="en-US" sz="4000" b="1" baseline="0" dirty="0">
                <a:latin typeface="+mj-lt"/>
              </a:defRPr>
            </a:lvl1pPr>
          </a:lstStyle>
          <a:p>
            <a:r>
              <a:rPr lang="ja-JP" altLang="en-US"/>
              <a:t>マスター タイトルの書式設定</a:t>
            </a:r>
            <a:endParaRPr lang="en-US" dirty="0"/>
          </a:p>
        </p:txBody>
      </p:sp>
      <p:grpSp>
        <p:nvGrpSpPr>
          <p:cNvPr id="7" name="グループ化 5">
            <a:extLst>
              <a:ext uri="{24EC863E-89B0-4D95-A0BA-8132E46E3F7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389F855-885B-4CB6-9D13-FD59C5534DA7}"/>
              </a:ext>
            </a:extLst>
          </p:cNvPr>
          <p:cNvGrpSpPr/>
          <p:nvPr/>
        </p:nvGrpSpPr>
        <p:grpSpPr>
          <a:xfrm rot="10800000">
            <a:off x="561720" y="548680"/>
            <a:ext cx="276480" cy="776065"/>
            <a:chOff x="558744" y="610604"/>
            <a:chExt cx="276480" cy="776065"/>
          </a:xfrm>
        </p:grpSpPr>
        <p:sp>
          <p:nvSpPr>
            <p:cNvPr id="8" name="正方形/長方形 16">
              <a:extLst>
                <a:ext uri="{169A8DBD-775B-45EF-9294-563DFB3EF5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96BD2F4-13A5-4B39-88D2-79FFFA677C54}"/>
                </a:ext>
              </a:extLst>
            </p:cNvPr>
            <p:cNvSpPr/>
            <p:nvPr/>
          </p:nvSpPr>
          <p:spPr>
            <a:xfrm>
              <a:off x="642367" y="610604"/>
              <a:ext cx="192857" cy="776065"/>
            </a:xfrm>
            <a:prstGeom prst="rect">
              <a:avLst/>
            </a:prstGeom>
            <a:solidFill>
              <a:schemeClr val="tx1"/>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9" name="正方形/長方形 7">
              <a:extLst>
                <a:ext uri="{BF66EAB0-C2A5-4396-B809-5678D2DDD0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AECF31-697E-436F-8EB2-24966CDCC536}"/>
                </a:ext>
              </a:extLst>
            </p:cNvPr>
            <p:cNvSpPr/>
            <p:nvPr/>
          </p:nvSpPr>
          <p:spPr>
            <a:xfrm>
              <a:off x="558744" y="610604"/>
              <a:ext cx="192857" cy="776065"/>
            </a:xfrm>
            <a:prstGeom prst="rect">
              <a:avLst/>
            </a:prstGeom>
            <a:solidFill>
              <a:schemeClr val="accent3"/>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grpSp>
    </p:spTree>
    <p:extLst>
      <p:ext uri="{BB962C8B-B14F-4D97-AF65-F5344CB8AC3E}">
        <p14:creationId xmlns:p14="http://schemas.microsoft.com/office/powerpoint/2010/main" val="676722376"/>
      </p:ext>
      <p:ext uri="{9B316D68-C0A0-44C7-A7AE-8527A19F4D6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7832124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日付プレースホルダー 2">
            <a:extLst>
              <a:ext uri="{15AC6578-DD47-4F49-8654-2D1C103777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27522F-211F-40F1-A792-777A9CCE618F}"/>
              </a:ext>
            </a:extLst>
          </p:cNvPr>
          <p:cNvSpPr>
            <a:spLocks noGrp="1"/>
          </p:cNvSpPr>
          <p:nvPr>
            <p:ph type="dt" sz="half"/>
          </p:nvPr>
        </p:nvSpPr>
        <p:spPr/>
        <p:txBody>
          <a:bodyPr rtlCol="0"/>
          <a:lstStyle/>
          <a:p>
            <a:fld id="{FF7B5699-C68C-4A9B-A574-CF6675B68944}" type="datetime1">
              <a:rPr kumimoji="1" lang="ja-JP" altLang="en-US" smtClean="0"/>
              <a:t>2025/10/29</a:t>
            </a:fld>
            <a:endParaRPr kumimoji="1" lang="ja-JP" altLang="en-US"/>
          </a:p>
        </p:txBody>
      </p:sp>
      <p:sp>
        <p:nvSpPr>
          <p:cNvPr id="3" name="フッター プレースホルダー 3">
            <a:extLst>
              <a:ext uri="{91CC1A75-36CA-4453-B577-FBEE1E3034D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B99B80-9D0F-41AC-847A-D85A08704611}"/>
              </a:ext>
            </a:extLst>
          </p:cNvPr>
          <p:cNvSpPr>
            <a:spLocks noGrp="1"/>
          </p:cNvSpPr>
          <p:nvPr>
            <p:ph type="ftr" sz="quarter" idx="1"/>
          </p:nvPr>
        </p:nvSpPr>
        <p:spPr/>
        <p:txBody>
          <a:bodyPr rtlCol="0"/>
          <a:lstStyle/>
          <a:p>
            <a:endParaRPr kumimoji="1" lang="ja-JP" altLang="en-US"/>
          </a:p>
        </p:txBody>
      </p:sp>
      <p:sp>
        <p:nvSpPr>
          <p:cNvPr id="4" name="スライド番号プレースホルダー 4">
            <a:extLst>
              <a:ext uri="{EFC7E555-21A9-4062-A82A-4D48AF1C72F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1C62090-6EA4-4CD4-9C6D-D2701E2D8620}"/>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grpSp>
        <p:nvGrpSpPr>
          <p:cNvPr id="5" name="グループ化 5">
            <a:extLst>
              <a:ext uri="{C931A50A-692D-4B41-AFE5-375A6E0C6AD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1483B22-9AD0-45DD-9CEC-CA18321DDAE3}"/>
              </a:ext>
            </a:extLst>
          </p:cNvPr>
          <p:cNvGrpSpPr/>
          <p:nvPr/>
        </p:nvGrpSpPr>
        <p:grpSpPr>
          <a:xfrm rot="10800000">
            <a:off x="561720" y="548680"/>
            <a:ext cx="276480" cy="776065"/>
            <a:chOff x="558744" y="610604"/>
            <a:chExt cx="276480" cy="776065"/>
          </a:xfrm>
        </p:grpSpPr>
        <p:sp>
          <p:nvSpPr>
            <p:cNvPr id="6" name="正方形/長方形 16">
              <a:extLst>
                <a:ext uri="{848141F0-F8D1-44EA-A625-C2EEDF524D6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B815E4-1F9E-49D6-8875-2A17E081C4EE}"/>
                </a:ext>
              </a:extLst>
            </p:cNvPr>
            <p:cNvSpPr/>
            <p:nvPr/>
          </p:nvSpPr>
          <p:spPr>
            <a:xfrm>
              <a:off x="642367" y="610604"/>
              <a:ext cx="192857" cy="776065"/>
            </a:xfrm>
            <a:prstGeom prst="rect">
              <a:avLst/>
            </a:prstGeom>
            <a:solidFill>
              <a:schemeClr val="tx1"/>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7" name="正方形/長方形 7">
              <a:extLst>
                <a:ext uri="{C161F81F-5904-4642-ADE4-6BB7CCE4331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31CB32-5138-47D7-9DC5-AD49F5B49070}"/>
                </a:ext>
              </a:extLst>
            </p:cNvPr>
            <p:cNvSpPr/>
            <p:nvPr/>
          </p:nvSpPr>
          <p:spPr>
            <a:xfrm>
              <a:off x="558744" y="610604"/>
              <a:ext cx="192857" cy="776065"/>
            </a:xfrm>
            <a:prstGeom prst="rect">
              <a:avLst/>
            </a:prstGeom>
            <a:solidFill>
              <a:schemeClr val="bg1">
                <a:lumMod val="50000"/>
              </a:schemeClr>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grpSp>
      <p:sp>
        <p:nvSpPr>
          <p:cNvPr id="8" name="テキスト ボックス 8">
            <a:extLst>
              <a:ext uri="{93D17E2E-31EB-45B5-8532-98DA981A98B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CF5E6D-B17B-4A88-A295-5DA2F2643B78}"/>
              </a:ext>
            </a:extLst>
          </p:cNvPr>
          <p:cNvSpPr txBox="1"/>
          <p:nvPr/>
        </p:nvSpPr>
        <p:spPr>
          <a:xfrm>
            <a:off x="838200" y="582769"/>
            <a:ext cx="8570167" cy="707886"/>
          </a:xfrm>
          <a:prstGeom prst="rect">
            <a:avLst/>
          </a:prstGeom>
        </p:spPr>
        <p:txBody>
          <a:bodyPr vert="horz" wrap="square" lIns="91440" tIns="45720" rIns="91440" bIns="45720" rtlCol="0" anchor="ctr">
            <a:spAutoFit/>
          </a:bodyPr>
          <a:lstStyle/>
          <a:p>
            <a:pPr algn="l">
              <a:spcAft>
                <a:spcPts val="0"/>
              </a:spcAft>
            </a:pPr>
            <a:r>
              <a:rPr lang="en-US" sz="4000" b="1" dirty="0">
                <a:latin typeface="+mj-lt"/>
              </a:rPr>
              <a:t>References</a:t>
            </a:r>
          </a:p>
        </p:txBody>
      </p:sp>
    </p:spTree>
    <p:extLst>
      <p:ext uri="{BB962C8B-B14F-4D97-AF65-F5344CB8AC3E}">
        <p14:creationId xmlns:p14="http://schemas.microsoft.com/office/powerpoint/2010/main" val="3889252586"/>
      </p:ext>
      <p:ext uri="{7485B224-042C-4C74-8AFB-353270EB17C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78321246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b"/>
          <a:lstStyle/>
          <a:p>
            <a:r>
              <a:rPr lang="ja-JP" altLang="en-US"/>
              <a:t>マスター タイトルの書式設定</a:t>
            </a:r>
          </a:p>
        </p:txBody>
      </p:sp>
      <p:sp>
        <p:nvSpPr>
          <p:cNvPr id="3" name="日付プレースホルダ 2"/>
          <p:cNvSpPr>
            <a:spLocks noGrp="1"/>
          </p:cNvSpPr>
          <p:nvPr>
            <p:ph type="dt" sz="half" idx="10"/>
          </p:nvPr>
        </p:nvSpPr>
        <p:spPr/>
        <p:txBody>
          <a:bodyPr/>
          <a:lstStyle>
            <a:lvl1pPr>
              <a:defRPr sz="1600"/>
            </a:lvl1pPr>
          </a:lstStyle>
          <a:p>
            <a:fld id="{2211B7E8-8E0B-4761-AEC5-F837BEDED3D0}" type="datetime1">
              <a:rPr kumimoji="1" lang="ja-JP" altLang="en-US" smtClean="0"/>
              <a:t>2025/10/29</a:t>
            </a:fld>
            <a:endParaRPr kumimoji="1" lang="ja-JP" altLang="en-US"/>
          </a:p>
        </p:txBody>
      </p:sp>
      <p:sp>
        <p:nvSpPr>
          <p:cNvPr id="4" name="フッター プレースホルダ 3"/>
          <p:cNvSpPr>
            <a:spLocks noGrp="1"/>
          </p:cNvSpPr>
          <p:nvPr>
            <p:ph type="ftr" sz="quarter" idx="11"/>
          </p:nvPr>
        </p:nvSpPr>
        <p:spPr/>
        <p:txBody>
          <a:bodyPr/>
          <a:lstStyle>
            <a:lvl1pPr>
              <a:defRPr sz="1600"/>
            </a:lvl1pPr>
          </a:lstStyle>
          <a:p>
            <a:endParaRPr kumimoji="1" lang="ja-JP" altLang="en-US"/>
          </a:p>
        </p:txBody>
      </p:sp>
      <p:sp>
        <p:nvSpPr>
          <p:cNvPr id="5" name="スライド番号プレースホルダ 4"/>
          <p:cNvSpPr>
            <a:spLocks noGrp="1"/>
          </p:cNvSpPr>
          <p:nvPr>
            <p:ph type="sldNum" sz="quarter" idx="12"/>
          </p:nvPr>
        </p:nvSpPr>
        <p:spPr/>
        <p:txBody>
          <a:bodyPr/>
          <a:lstStyle>
            <a:lvl1pPr>
              <a:defRPr sz="1600"/>
            </a:lvl1pPr>
          </a:lstStyle>
          <a:p>
            <a:fld id="{E04137EE-3015-4950-A5F8-6952C35479F5}" type="slidenum">
              <a:rPr kumimoji="1" lang="ja-JP" altLang="en-US" smtClean="0"/>
              <a:t>‹#›</a:t>
            </a:fld>
            <a:endParaRPr kumimoji="1" lang="ja-JP" altLang="en-US"/>
          </a:p>
        </p:txBody>
      </p:sp>
    </p:spTree>
    <p:extLst>
      <p:ext uri="{BB962C8B-B14F-4D97-AF65-F5344CB8AC3E}">
        <p14:creationId xmlns:p14="http://schemas.microsoft.com/office/powerpoint/2010/main" val="114712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DE7D2C-3F80-6AD3-9F20-0B1AC5894DEC}"/>
              </a:ext>
            </a:extLst>
          </p:cNvPr>
          <p:cNvSpPr>
            <a:spLocks noGrp="1"/>
          </p:cNvSpPr>
          <p:nvPr>
            <p:ph type="title"/>
          </p:nvPr>
        </p:nvSpPr>
        <p:spPr>
          <a:xfrm>
            <a:off x="838200" y="548680"/>
            <a:ext cx="8570168" cy="776065"/>
          </a:xfrm>
        </p:spPr>
        <p:txBody>
          <a:bodyPr>
            <a:noAutofit/>
          </a:bodyPr>
          <a:lstStyle>
            <a:lvl1pPr>
              <a:defRPr sz="4000" b="1" baseline="0"/>
            </a:lvl1pPr>
          </a:lstStyle>
          <a:p>
            <a:r>
              <a:rPr kumimoji="1" lang="ja-JP" altLang="en-US"/>
              <a:t>マスター タイトルの書式設定</a:t>
            </a:r>
            <a:endParaRPr kumimoji="1" lang="ja-JP" altLang="en-US" dirty="0"/>
          </a:p>
        </p:txBody>
      </p:sp>
      <p:sp>
        <p:nvSpPr>
          <p:cNvPr id="4" name="日付プレースホルダー 3">
            <a:extLst>
              <a:ext uri="{FF2B5EF4-FFF2-40B4-BE49-F238E27FC236}">
                <a16:creationId xmlns:a16="http://schemas.microsoft.com/office/drawing/2014/main" id="{299A7C10-2130-3870-F37C-3D250DA372BA}"/>
              </a:ext>
            </a:extLst>
          </p:cNvPr>
          <p:cNvSpPr>
            <a:spLocks noGrp="1"/>
          </p:cNvSpPr>
          <p:nvPr>
            <p:ph type="dt" sz="half" idx="10"/>
          </p:nvPr>
        </p:nvSpPr>
        <p:spPr/>
        <p:txBody>
          <a:bodyPr/>
          <a:lstStyle/>
          <a:p>
            <a:fld id="{64E23B2F-219F-4816-813F-52A50C22E957}" type="datetime1">
              <a:rPr kumimoji="1" lang="ja-JP" altLang="en-US" smtClean="0"/>
              <a:t>2025/10/29</a:t>
            </a:fld>
            <a:endParaRPr kumimoji="1" lang="ja-JP" altLang="en-US"/>
          </a:p>
        </p:txBody>
      </p:sp>
      <p:sp>
        <p:nvSpPr>
          <p:cNvPr id="5" name="フッター プレースホルダー 4">
            <a:extLst>
              <a:ext uri="{FF2B5EF4-FFF2-40B4-BE49-F238E27FC236}">
                <a16:creationId xmlns:a16="http://schemas.microsoft.com/office/drawing/2014/main" id="{5EFF4C3E-78DF-50C6-F621-79BE0A3A57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B37812-7C6E-2007-8910-C865928E1AEF}"/>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grpSp>
        <p:nvGrpSpPr>
          <p:cNvPr id="15" name="グループ化 14">
            <a:extLst>
              <a:ext uri="{FF2B5EF4-FFF2-40B4-BE49-F238E27FC236}">
                <a16:creationId xmlns:a16="http://schemas.microsoft.com/office/drawing/2014/main" id="{A4127911-A6B9-5740-A412-BC10941D132F}"/>
              </a:ext>
            </a:extLst>
          </p:cNvPr>
          <p:cNvGrpSpPr/>
          <p:nvPr/>
        </p:nvGrpSpPr>
        <p:grpSpPr>
          <a:xfrm rot="10800000">
            <a:off x="561720" y="548680"/>
            <a:ext cx="276480" cy="776065"/>
            <a:chOff x="558744" y="610604"/>
            <a:chExt cx="276480" cy="776065"/>
          </a:xfrm>
        </p:grpSpPr>
        <p:sp>
          <p:nvSpPr>
            <p:cNvPr id="16" name="正方形/長方形 16">
              <a:extLst>
                <a:ext uri="{FF2B5EF4-FFF2-40B4-BE49-F238E27FC236}">
                  <a16:creationId xmlns:a16="http://schemas.microsoft.com/office/drawing/2014/main" id="{0CF75570-8CE6-6E09-4538-5ABAD387196B}"/>
                </a:ext>
              </a:extLst>
            </p:cNvPr>
            <p:cNvSpPr/>
            <p:nvPr/>
          </p:nvSpPr>
          <p:spPr>
            <a:xfrm>
              <a:off x="642367" y="610604"/>
              <a:ext cx="192857" cy="776065"/>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17" name="正方形/長方形 16">
              <a:extLst>
                <a:ext uri="{FF2B5EF4-FFF2-40B4-BE49-F238E27FC236}">
                  <a16:creationId xmlns:a16="http://schemas.microsoft.com/office/drawing/2014/main" id="{1D732C0C-9C69-F84C-F564-14813CB7C82A}"/>
                </a:ext>
              </a:extLst>
            </p:cNvPr>
            <p:cNvSpPr/>
            <p:nvPr/>
          </p:nvSpPr>
          <p:spPr>
            <a:xfrm>
              <a:off x="558744" y="610604"/>
              <a:ext cx="192857" cy="776065"/>
            </a:xfrm>
            <a:prstGeom prst="rect">
              <a:avLst/>
            </a:prstGeom>
            <a:solidFill>
              <a:srgbClr val="6699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grpSp>
    </p:spTree>
    <p:extLst>
      <p:ext uri="{BB962C8B-B14F-4D97-AF65-F5344CB8AC3E}">
        <p14:creationId xmlns:p14="http://schemas.microsoft.com/office/powerpoint/2010/main" val="3995457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Conclusion">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299A7C10-2130-3870-F37C-3D250DA372BA}"/>
              </a:ext>
            </a:extLst>
          </p:cNvPr>
          <p:cNvSpPr>
            <a:spLocks noGrp="1"/>
          </p:cNvSpPr>
          <p:nvPr>
            <p:ph type="dt" sz="half" idx="10"/>
          </p:nvPr>
        </p:nvSpPr>
        <p:spPr/>
        <p:txBody>
          <a:bodyPr/>
          <a:lstStyle/>
          <a:p>
            <a:fld id="{F716B776-3EEE-4AEE-B6CF-06C4B41A626F}" type="datetime1">
              <a:rPr kumimoji="1" lang="ja-JP" altLang="en-US" smtClean="0"/>
              <a:t>2025/10/29</a:t>
            </a:fld>
            <a:endParaRPr kumimoji="1" lang="ja-JP" altLang="en-US"/>
          </a:p>
        </p:txBody>
      </p:sp>
      <p:sp>
        <p:nvSpPr>
          <p:cNvPr id="5" name="フッター プレースホルダー 4">
            <a:extLst>
              <a:ext uri="{FF2B5EF4-FFF2-40B4-BE49-F238E27FC236}">
                <a16:creationId xmlns:a16="http://schemas.microsoft.com/office/drawing/2014/main" id="{5EFF4C3E-78DF-50C6-F621-79BE0A3A57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B37812-7C6E-2007-8910-C865928E1AEF}"/>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
        <p:nvSpPr>
          <p:cNvPr id="15" name="テキスト プレースホルダー 14">
            <a:extLst>
              <a:ext uri="{FF2B5EF4-FFF2-40B4-BE49-F238E27FC236}">
                <a16:creationId xmlns:a16="http://schemas.microsoft.com/office/drawing/2014/main" id="{46BBA0C3-B446-94FC-A90F-133A68A9703A}"/>
              </a:ext>
            </a:extLst>
          </p:cNvPr>
          <p:cNvSpPr>
            <a:spLocks noGrp="1"/>
          </p:cNvSpPr>
          <p:nvPr>
            <p:ph type="body" sz="quarter" idx="13"/>
          </p:nvPr>
        </p:nvSpPr>
        <p:spPr>
          <a:xfrm>
            <a:off x="838200" y="5762038"/>
            <a:ext cx="10515599" cy="480131"/>
          </a:xfrm>
        </p:spPr>
        <p:txBody>
          <a:bodyPr anchor="ctr">
            <a:spAutoFit/>
          </a:bodyP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a:t>マスター テキストの書式設定</a:t>
            </a:r>
          </a:p>
        </p:txBody>
      </p:sp>
      <p:sp>
        <p:nvSpPr>
          <p:cNvPr id="2" name="タイトル 1">
            <a:extLst>
              <a:ext uri="{FF2B5EF4-FFF2-40B4-BE49-F238E27FC236}">
                <a16:creationId xmlns:a16="http://schemas.microsoft.com/office/drawing/2014/main" id="{B68226DB-C4FA-FBBF-4CC7-F997A7A18B87}"/>
              </a:ext>
            </a:extLst>
          </p:cNvPr>
          <p:cNvSpPr>
            <a:spLocks noGrp="1"/>
          </p:cNvSpPr>
          <p:nvPr>
            <p:ph type="title"/>
          </p:nvPr>
        </p:nvSpPr>
        <p:spPr>
          <a:xfrm>
            <a:off x="838200" y="548680"/>
            <a:ext cx="8570168" cy="776065"/>
          </a:xfrm>
        </p:spPr>
        <p:txBody>
          <a:bodyPr>
            <a:noAutofit/>
          </a:bodyPr>
          <a:lstStyle>
            <a:lvl1pPr>
              <a:defRPr sz="4000" b="1" baseline="0"/>
            </a:lvl1pPr>
          </a:lstStyle>
          <a:p>
            <a:r>
              <a:rPr kumimoji="1" lang="ja-JP" altLang="en-US"/>
              <a:t>マスター タイトルの書式設定</a:t>
            </a:r>
            <a:endParaRPr kumimoji="1" lang="ja-JP" altLang="en-US" dirty="0"/>
          </a:p>
        </p:txBody>
      </p:sp>
      <p:grpSp>
        <p:nvGrpSpPr>
          <p:cNvPr id="9" name="グループ化 8">
            <a:extLst>
              <a:ext uri="{FF2B5EF4-FFF2-40B4-BE49-F238E27FC236}">
                <a16:creationId xmlns:a16="http://schemas.microsoft.com/office/drawing/2014/main" id="{85A14442-6CC6-5A3E-0209-8058753E9FBD}"/>
              </a:ext>
            </a:extLst>
          </p:cNvPr>
          <p:cNvGrpSpPr/>
          <p:nvPr/>
        </p:nvGrpSpPr>
        <p:grpSpPr>
          <a:xfrm rot="10800000">
            <a:off x="561720" y="548680"/>
            <a:ext cx="276480" cy="776065"/>
            <a:chOff x="558744" y="610604"/>
            <a:chExt cx="276480" cy="776065"/>
          </a:xfrm>
        </p:grpSpPr>
        <p:sp>
          <p:nvSpPr>
            <p:cNvPr id="11" name="正方形/長方形 16">
              <a:extLst>
                <a:ext uri="{FF2B5EF4-FFF2-40B4-BE49-F238E27FC236}">
                  <a16:creationId xmlns:a16="http://schemas.microsoft.com/office/drawing/2014/main" id="{B1C84413-2434-204E-E999-13E6B9C392AE}"/>
                </a:ext>
              </a:extLst>
            </p:cNvPr>
            <p:cNvSpPr/>
            <p:nvPr/>
          </p:nvSpPr>
          <p:spPr>
            <a:xfrm>
              <a:off x="642367" y="610604"/>
              <a:ext cx="192857" cy="776065"/>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12" name="正方形/長方形 11">
              <a:extLst>
                <a:ext uri="{FF2B5EF4-FFF2-40B4-BE49-F238E27FC236}">
                  <a16:creationId xmlns:a16="http://schemas.microsoft.com/office/drawing/2014/main" id="{4769357D-9758-A0FC-7026-F5285F5779CB}"/>
                </a:ext>
              </a:extLst>
            </p:cNvPr>
            <p:cNvSpPr/>
            <p:nvPr/>
          </p:nvSpPr>
          <p:spPr>
            <a:xfrm>
              <a:off x="558744" y="610604"/>
              <a:ext cx="192857" cy="776065"/>
            </a:xfrm>
            <a:prstGeom prst="rect">
              <a:avLst/>
            </a:prstGeom>
            <a:solidFill>
              <a:srgbClr val="6699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grpSp>
    </p:spTree>
    <p:extLst>
      <p:ext uri="{BB962C8B-B14F-4D97-AF65-F5344CB8AC3E}">
        <p14:creationId xmlns:p14="http://schemas.microsoft.com/office/powerpoint/2010/main" val="109327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Sub Title">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299A7C10-2130-3870-F37C-3D250DA372BA}"/>
              </a:ext>
            </a:extLst>
          </p:cNvPr>
          <p:cNvSpPr>
            <a:spLocks noGrp="1"/>
          </p:cNvSpPr>
          <p:nvPr>
            <p:ph type="dt" sz="half" idx="10"/>
          </p:nvPr>
        </p:nvSpPr>
        <p:spPr/>
        <p:txBody>
          <a:bodyPr/>
          <a:lstStyle/>
          <a:p>
            <a:fld id="{F0F9D86B-9A09-42AE-B175-DBAD00040069}" type="datetime1">
              <a:rPr kumimoji="1" lang="ja-JP" altLang="en-US" smtClean="0"/>
              <a:t>2025/10/29</a:t>
            </a:fld>
            <a:endParaRPr kumimoji="1" lang="ja-JP" altLang="en-US"/>
          </a:p>
        </p:txBody>
      </p:sp>
      <p:sp>
        <p:nvSpPr>
          <p:cNvPr id="5" name="フッター プレースホルダー 4">
            <a:extLst>
              <a:ext uri="{FF2B5EF4-FFF2-40B4-BE49-F238E27FC236}">
                <a16:creationId xmlns:a16="http://schemas.microsoft.com/office/drawing/2014/main" id="{5EFF4C3E-78DF-50C6-F621-79BE0A3A57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B37812-7C6E-2007-8910-C865928E1AEF}"/>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
        <p:nvSpPr>
          <p:cNvPr id="15" name="テキスト プレースホルダー 14">
            <a:extLst>
              <a:ext uri="{FF2B5EF4-FFF2-40B4-BE49-F238E27FC236}">
                <a16:creationId xmlns:a16="http://schemas.microsoft.com/office/drawing/2014/main" id="{46BBA0C3-B446-94FC-A90F-133A68A9703A}"/>
              </a:ext>
            </a:extLst>
          </p:cNvPr>
          <p:cNvSpPr>
            <a:spLocks noGrp="1"/>
          </p:cNvSpPr>
          <p:nvPr>
            <p:ph type="body" sz="quarter" idx="13"/>
          </p:nvPr>
        </p:nvSpPr>
        <p:spPr>
          <a:xfrm>
            <a:off x="1055440" y="1532751"/>
            <a:ext cx="10298359" cy="480131"/>
          </a:xfrm>
        </p:spPr>
        <p:txBody>
          <a:bodyPr anchor="ctr">
            <a:spAutoFit/>
          </a:bodyPr>
          <a:lstStyle>
            <a:lvl1pPr marL="0" indent="0" algn="l">
              <a:buNone/>
              <a:defRPr b="1"/>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a:t>マスター テキストの書式設定</a:t>
            </a:r>
          </a:p>
        </p:txBody>
      </p:sp>
      <p:sp>
        <p:nvSpPr>
          <p:cNvPr id="2" name="タイトル 1">
            <a:extLst>
              <a:ext uri="{FF2B5EF4-FFF2-40B4-BE49-F238E27FC236}">
                <a16:creationId xmlns:a16="http://schemas.microsoft.com/office/drawing/2014/main" id="{CD9EDDB8-698A-B8C0-35BB-A3AF5A10F7B5}"/>
              </a:ext>
            </a:extLst>
          </p:cNvPr>
          <p:cNvSpPr>
            <a:spLocks noGrp="1"/>
          </p:cNvSpPr>
          <p:nvPr>
            <p:ph type="title"/>
          </p:nvPr>
        </p:nvSpPr>
        <p:spPr>
          <a:xfrm>
            <a:off x="838200" y="548680"/>
            <a:ext cx="8570168" cy="776065"/>
          </a:xfrm>
        </p:spPr>
        <p:txBody>
          <a:bodyPr>
            <a:noAutofit/>
          </a:bodyPr>
          <a:lstStyle>
            <a:lvl1pPr>
              <a:defRPr sz="4000" b="1" baseline="0"/>
            </a:lvl1pPr>
          </a:lstStyle>
          <a:p>
            <a:r>
              <a:rPr kumimoji="1" lang="ja-JP" altLang="en-US"/>
              <a:t>マスター タイトルの書式設定</a:t>
            </a:r>
            <a:endParaRPr kumimoji="1" lang="ja-JP" altLang="en-US" dirty="0"/>
          </a:p>
        </p:txBody>
      </p:sp>
      <p:grpSp>
        <p:nvGrpSpPr>
          <p:cNvPr id="9" name="グループ化 8">
            <a:extLst>
              <a:ext uri="{FF2B5EF4-FFF2-40B4-BE49-F238E27FC236}">
                <a16:creationId xmlns:a16="http://schemas.microsoft.com/office/drawing/2014/main" id="{40296D98-85E7-5C19-8122-62BB9C8A5B36}"/>
              </a:ext>
            </a:extLst>
          </p:cNvPr>
          <p:cNvGrpSpPr/>
          <p:nvPr/>
        </p:nvGrpSpPr>
        <p:grpSpPr>
          <a:xfrm rot="10800000">
            <a:off x="561720" y="548680"/>
            <a:ext cx="276480" cy="776065"/>
            <a:chOff x="558744" y="610604"/>
            <a:chExt cx="276480" cy="776065"/>
          </a:xfrm>
        </p:grpSpPr>
        <p:sp>
          <p:nvSpPr>
            <p:cNvPr id="11" name="正方形/長方形 16">
              <a:extLst>
                <a:ext uri="{FF2B5EF4-FFF2-40B4-BE49-F238E27FC236}">
                  <a16:creationId xmlns:a16="http://schemas.microsoft.com/office/drawing/2014/main" id="{018883EC-FE78-84CB-A7ED-87CE83D5BD3C}"/>
                </a:ext>
              </a:extLst>
            </p:cNvPr>
            <p:cNvSpPr/>
            <p:nvPr/>
          </p:nvSpPr>
          <p:spPr>
            <a:xfrm>
              <a:off x="642367" y="610604"/>
              <a:ext cx="192857" cy="776065"/>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12" name="正方形/長方形 11">
              <a:extLst>
                <a:ext uri="{FF2B5EF4-FFF2-40B4-BE49-F238E27FC236}">
                  <a16:creationId xmlns:a16="http://schemas.microsoft.com/office/drawing/2014/main" id="{F1078D52-1E20-4199-0AAD-E1BAF81FD391}"/>
                </a:ext>
              </a:extLst>
            </p:cNvPr>
            <p:cNvSpPr/>
            <p:nvPr/>
          </p:nvSpPr>
          <p:spPr>
            <a:xfrm>
              <a:off x="558744" y="610604"/>
              <a:ext cx="192857" cy="776065"/>
            </a:xfrm>
            <a:prstGeom prst="rect">
              <a:avLst/>
            </a:prstGeom>
            <a:solidFill>
              <a:srgbClr val="6699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grpSp>
    </p:spTree>
    <p:extLst>
      <p:ext uri="{BB962C8B-B14F-4D97-AF65-F5344CB8AC3E}">
        <p14:creationId xmlns:p14="http://schemas.microsoft.com/office/powerpoint/2010/main" val="2167514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299A7C10-2130-3870-F37C-3D250DA372BA}"/>
              </a:ext>
            </a:extLst>
          </p:cNvPr>
          <p:cNvSpPr>
            <a:spLocks noGrp="1"/>
          </p:cNvSpPr>
          <p:nvPr>
            <p:ph type="dt" sz="half" idx="10"/>
          </p:nvPr>
        </p:nvSpPr>
        <p:spPr/>
        <p:txBody>
          <a:bodyPr/>
          <a:lstStyle/>
          <a:p>
            <a:fld id="{D44AB710-DEAF-402A-B70A-AC749EBC630A}" type="datetime1">
              <a:rPr kumimoji="1" lang="ja-JP" altLang="en-US" smtClean="0"/>
              <a:t>2025/10/29</a:t>
            </a:fld>
            <a:endParaRPr kumimoji="1" lang="ja-JP" altLang="en-US"/>
          </a:p>
        </p:txBody>
      </p:sp>
      <p:sp>
        <p:nvSpPr>
          <p:cNvPr id="5" name="フッター プレースホルダー 4">
            <a:extLst>
              <a:ext uri="{FF2B5EF4-FFF2-40B4-BE49-F238E27FC236}">
                <a16:creationId xmlns:a16="http://schemas.microsoft.com/office/drawing/2014/main" id="{5EFF4C3E-78DF-50C6-F621-79BE0A3A57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B37812-7C6E-2007-8910-C865928E1AEF}"/>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Tree>
    <p:extLst>
      <p:ext uri="{BB962C8B-B14F-4D97-AF65-F5344CB8AC3E}">
        <p14:creationId xmlns:p14="http://schemas.microsoft.com/office/powerpoint/2010/main" val="4229951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AD55DE9C-9CDC-C605-A71C-FE46E7725CD1}"/>
              </a:ext>
            </a:extLst>
          </p:cNvPr>
          <p:cNvSpPr>
            <a:spLocks noGrp="1"/>
          </p:cNvSpPr>
          <p:nvPr>
            <p:ph type="dt" sz="half" idx="10"/>
          </p:nvPr>
        </p:nvSpPr>
        <p:spPr/>
        <p:txBody>
          <a:bodyPr/>
          <a:lstStyle/>
          <a:p>
            <a:fld id="{F832EDB3-3A43-4952-885F-DC96AE548543}" type="datetime1">
              <a:rPr kumimoji="1" lang="ja-JP" altLang="en-US" smtClean="0"/>
              <a:t>2025/10/29</a:t>
            </a:fld>
            <a:endParaRPr kumimoji="1" lang="ja-JP" altLang="en-US"/>
          </a:p>
        </p:txBody>
      </p:sp>
      <p:sp>
        <p:nvSpPr>
          <p:cNvPr id="4" name="フッター プレースホルダー 3">
            <a:extLst>
              <a:ext uri="{FF2B5EF4-FFF2-40B4-BE49-F238E27FC236}">
                <a16:creationId xmlns:a16="http://schemas.microsoft.com/office/drawing/2014/main" id="{BE9FB9C0-AFF9-7C2A-14F7-32B9DAEA844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03A37D-271C-6ABF-2BA5-B62DBF9CC1C5}"/>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
        <p:nvSpPr>
          <p:cNvPr id="6" name="テキスト ボックス 5">
            <a:extLst>
              <a:ext uri="{FF2B5EF4-FFF2-40B4-BE49-F238E27FC236}">
                <a16:creationId xmlns:a16="http://schemas.microsoft.com/office/drawing/2014/main" id="{ED61C68E-9C59-3DF6-F19F-CB517EFCE4D8}"/>
              </a:ext>
            </a:extLst>
          </p:cNvPr>
          <p:cNvSpPr txBox="1"/>
          <p:nvPr/>
        </p:nvSpPr>
        <p:spPr>
          <a:xfrm>
            <a:off x="2693014" y="3104964"/>
            <a:ext cx="6805972" cy="648072"/>
          </a:xfrm>
          <a:prstGeom prst="rect">
            <a:avLst/>
          </a:prstGeom>
        </p:spPr>
        <p:txBody>
          <a:bodyPr vert="horz" wrap="none" lIns="91440" tIns="45720" rIns="91440" bIns="45720" rtlCol="0" anchor="ctr">
            <a:noAutofit/>
          </a:bodyPr>
          <a:lstStyle/>
          <a:p>
            <a:pPr algn="ctr" fontAlgn="auto">
              <a:spcAft>
                <a:spcPts val="0"/>
              </a:spcAft>
            </a:pPr>
            <a:r>
              <a:rPr kumimoji="1" lang="en-US" altLang="ja-JP" sz="4400" dirty="0">
                <a:latin typeface="+mn-lt"/>
              </a:rPr>
              <a:t>Thank you for your attention.</a:t>
            </a:r>
            <a:endParaRPr kumimoji="1" lang="ja-JP" altLang="en-US" sz="4400" dirty="0">
              <a:latin typeface="+mn-lt"/>
            </a:endParaRPr>
          </a:p>
        </p:txBody>
      </p:sp>
    </p:spTree>
    <p:extLst>
      <p:ext uri="{BB962C8B-B14F-4D97-AF65-F5344CB8AC3E}">
        <p14:creationId xmlns:p14="http://schemas.microsoft.com/office/powerpoint/2010/main" val="4279504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endix">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1D418ADD-E1EC-0A00-A376-DDD521917F9F}"/>
              </a:ext>
            </a:extLst>
          </p:cNvPr>
          <p:cNvSpPr>
            <a:spLocks noGrp="1"/>
          </p:cNvSpPr>
          <p:nvPr>
            <p:ph type="dt" sz="half" idx="10"/>
          </p:nvPr>
        </p:nvSpPr>
        <p:spPr/>
        <p:txBody>
          <a:bodyPr/>
          <a:lstStyle/>
          <a:p>
            <a:fld id="{210CF1C8-B5ED-494E-AFF9-0C69F7A840CA}" type="datetime1">
              <a:rPr kumimoji="1" lang="ja-JP" altLang="en-US" smtClean="0"/>
              <a:t>2025/10/29</a:t>
            </a:fld>
            <a:endParaRPr kumimoji="1" lang="ja-JP" altLang="en-US"/>
          </a:p>
        </p:txBody>
      </p:sp>
      <p:sp>
        <p:nvSpPr>
          <p:cNvPr id="4" name="フッター プレースホルダー 3">
            <a:extLst>
              <a:ext uri="{FF2B5EF4-FFF2-40B4-BE49-F238E27FC236}">
                <a16:creationId xmlns:a16="http://schemas.microsoft.com/office/drawing/2014/main" id="{EA4D0A23-C1D1-41F7-B3F6-3A213478873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C6CAB7D-6D11-4ED9-5EF6-03E3E2E38592}"/>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E3440CD8-D9BA-D9A3-DF2D-1E75C1952C3F}"/>
              </a:ext>
            </a:extLst>
          </p:cNvPr>
          <p:cNvSpPr txBox="1"/>
          <p:nvPr/>
        </p:nvSpPr>
        <p:spPr>
          <a:xfrm>
            <a:off x="342565" y="60954"/>
            <a:ext cx="1800200" cy="432048"/>
          </a:xfrm>
          <a:prstGeom prst="rect">
            <a:avLst/>
          </a:prstGeom>
          <a:ln>
            <a:solidFill>
              <a:schemeClr val="tx1"/>
            </a:solidFill>
          </a:ln>
        </p:spPr>
        <p:txBody>
          <a:bodyPr vert="horz" wrap="none" lIns="91440" tIns="45720" rIns="91440" bIns="45720" rtlCol="0" anchor="ctr">
            <a:noAutofit/>
          </a:bodyPr>
          <a:lstStyle/>
          <a:p>
            <a:pPr algn="ctr" fontAlgn="auto">
              <a:spcAft>
                <a:spcPts val="0"/>
              </a:spcAft>
            </a:pPr>
            <a:r>
              <a:rPr kumimoji="1" lang="en-US" altLang="ja-JP" sz="2800" dirty="0">
                <a:latin typeface="+mj-lt"/>
                <a:cs typeface="Times New Roman" panose="02020603050405020304" pitchFamily="18" charset="0"/>
              </a:rPr>
              <a:t>Appendix</a:t>
            </a:r>
            <a:endParaRPr kumimoji="1" lang="ja-JP" altLang="en-US" sz="2800" dirty="0">
              <a:latin typeface="+mj-lt"/>
              <a:cs typeface="Times New Roman" panose="02020603050405020304" pitchFamily="18" charset="0"/>
            </a:endParaRPr>
          </a:p>
        </p:txBody>
      </p:sp>
      <p:sp>
        <p:nvSpPr>
          <p:cNvPr id="2" name="タイトル 1">
            <a:extLst>
              <a:ext uri="{FF2B5EF4-FFF2-40B4-BE49-F238E27FC236}">
                <a16:creationId xmlns:a16="http://schemas.microsoft.com/office/drawing/2014/main" id="{7DB88A83-BCBD-ACA2-3D37-29E50A4ABD47}"/>
              </a:ext>
            </a:extLst>
          </p:cNvPr>
          <p:cNvSpPr>
            <a:spLocks noGrp="1"/>
          </p:cNvSpPr>
          <p:nvPr>
            <p:ph type="title"/>
          </p:nvPr>
        </p:nvSpPr>
        <p:spPr>
          <a:xfrm>
            <a:off x="838200" y="548680"/>
            <a:ext cx="8570168" cy="776065"/>
          </a:xfrm>
        </p:spPr>
        <p:txBody>
          <a:bodyPr>
            <a:noAutofit/>
          </a:bodyPr>
          <a:lstStyle>
            <a:lvl1pPr>
              <a:defRPr sz="4000" b="1" baseline="0"/>
            </a:lvl1pPr>
          </a:lstStyle>
          <a:p>
            <a:r>
              <a:rPr kumimoji="1" lang="ja-JP" altLang="en-US"/>
              <a:t>マスター タイトルの書式設定</a:t>
            </a:r>
            <a:endParaRPr kumimoji="1" lang="ja-JP" altLang="en-US" dirty="0"/>
          </a:p>
        </p:txBody>
      </p:sp>
      <p:grpSp>
        <p:nvGrpSpPr>
          <p:cNvPr id="6" name="グループ化 5">
            <a:extLst>
              <a:ext uri="{FF2B5EF4-FFF2-40B4-BE49-F238E27FC236}">
                <a16:creationId xmlns:a16="http://schemas.microsoft.com/office/drawing/2014/main" id="{F96291FF-C1C0-48EB-600C-78CD73A40EAE}"/>
              </a:ext>
            </a:extLst>
          </p:cNvPr>
          <p:cNvGrpSpPr/>
          <p:nvPr/>
        </p:nvGrpSpPr>
        <p:grpSpPr>
          <a:xfrm rot="10800000">
            <a:off x="561720" y="548680"/>
            <a:ext cx="276480" cy="776065"/>
            <a:chOff x="558744" y="610604"/>
            <a:chExt cx="276480" cy="776065"/>
          </a:xfrm>
        </p:grpSpPr>
        <p:sp>
          <p:nvSpPr>
            <p:cNvPr id="7" name="正方形/長方形 16">
              <a:extLst>
                <a:ext uri="{FF2B5EF4-FFF2-40B4-BE49-F238E27FC236}">
                  <a16:creationId xmlns:a16="http://schemas.microsoft.com/office/drawing/2014/main" id="{0375DDB4-9947-B730-F5CB-85EA3500741C}"/>
                </a:ext>
              </a:extLst>
            </p:cNvPr>
            <p:cNvSpPr/>
            <p:nvPr/>
          </p:nvSpPr>
          <p:spPr>
            <a:xfrm>
              <a:off x="642367" y="610604"/>
              <a:ext cx="192857" cy="776065"/>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8" name="正方形/長方形 7">
              <a:extLst>
                <a:ext uri="{FF2B5EF4-FFF2-40B4-BE49-F238E27FC236}">
                  <a16:creationId xmlns:a16="http://schemas.microsoft.com/office/drawing/2014/main" id="{D935EAFB-953A-918A-4A82-98BBADAEB69D}"/>
                </a:ext>
              </a:extLst>
            </p:cNvPr>
            <p:cNvSpPr/>
            <p:nvPr/>
          </p:nvSpPr>
          <p:spPr>
            <a:xfrm>
              <a:off x="558744" y="610604"/>
              <a:ext cx="192857" cy="776065"/>
            </a:xfrm>
            <a:prstGeom prst="rect">
              <a:avLst/>
            </a:prstGeom>
            <a:solidFill>
              <a:schemeClr val="accent3"/>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grpSp>
    </p:spTree>
    <p:extLst>
      <p:ext uri="{BB962C8B-B14F-4D97-AF65-F5344CB8AC3E}">
        <p14:creationId xmlns:p14="http://schemas.microsoft.com/office/powerpoint/2010/main" val="15910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1D418ADD-E1EC-0A00-A376-DDD521917F9F}"/>
              </a:ext>
            </a:extLst>
          </p:cNvPr>
          <p:cNvSpPr>
            <a:spLocks noGrp="1"/>
          </p:cNvSpPr>
          <p:nvPr>
            <p:ph type="dt" sz="half" idx="10"/>
          </p:nvPr>
        </p:nvSpPr>
        <p:spPr/>
        <p:txBody>
          <a:bodyPr/>
          <a:lstStyle/>
          <a:p>
            <a:fld id="{0048B7E4-E3AC-47F0-8FD1-CE01456CB399}" type="datetime1">
              <a:rPr kumimoji="1" lang="ja-JP" altLang="en-US" smtClean="0"/>
              <a:t>2025/10/29</a:t>
            </a:fld>
            <a:endParaRPr kumimoji="1" lang="ja-JP" altLang="en-US"/>
          </a:p>
        </p:txBody>
      </p:sp>
      <p:sp>
        <p:nvSpPr>
          <p:cNvPr id="4" name="フッター プレースホルダー 3">
            <a:extLst>
              <a:ext uri="{FF2B5EF4-FFF2-40B4-BE49-F238E27FC236}">
                <a16:creationId xmlns:a16="http://schemas.microsoft.com/office/drawing/2014/main" id="{EA4D0A23-C1D1-41F7-B3F6-3A213478873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C6CAB7D-6D11-4ED9-5EF6-03E3E2E38592}"/>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grpSp>
        <p:nvGrpSpPr>
          <p:cNvPr id="6" name="グループ化 5">
            <a:extLst>
              <a:ext uri="{FF2B5EF4-FFF2-40B4-BE49-F238E27FC236}">
                <a16:creationId xmlns:a16="http://schemas.microsoft.com/office/drawing/2014/main" id="{F96291FF-C1C0-48EB-600C-78CD73A40EAE}"/>
              </a:ext>
            </a:extLst>
          </p:cNvPr>
          <p:cNvGrpSpPr/>
          <p:nvPr/>
        </p:nvGrpSpPr>
        <p:grpSpPr>
          <a:xfrm rot="10800000">
            <a:off x="561720" y="548680"/>
            <a:ext cx="276480" cy="776065"/>
            <a:chOff x="558744" y="610604"/>
            <a:chExt cx="276480" cy="776065"/>
          </a:xfrm>
        </p:grpSpPr>
        <p:sp>
          <p:nvSpPr>
            <p:cNvPr id="7" name="正方形/長方形 16">
              <a:extLst>
                <a:ext uri="{FF2B5EF4-FFF2-40B4-BE49-F238E27FC236}">
                  <a16:creationId xmlns:a16="http://schemas.microsoft.com/office/drawing/2014/main" id="{0375DDB4-9947-B730-F5CB-85EA3500741C}"/>
                </a:ext>
              </a:extLst>
            </p:cNvPr>
            <p:cNvSpPr/>
            <p:nvPr/>
          </p:nvSpPr>
          <p:spPr>
            <a:xfrm>
              <a:off x="642367" y="610604"/>
              <a:ext cx="192857" cy="776065"/>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8" name="正方形/長方形 7">
              <a:extLst>
                <a:ext uri="{FF2B5EF4-FFF2-40B4-BE49-F238E27FC236}">
                  <a16:creationId xmlns:a16="http://schemas.microsoft.com/office/drawing/2014/main" id="{D935EAFB-953A-918A-4A82-98BBADAEB69D}"/>
                </a:ext>
              </a:extLst>
            </p:cNvPr>
            <p:cNvSpPr/>
            <p:nvPr/>
          </p:nvSpPr>
          <p:spPr>
            <a:xfrm>
              <a:off x="558744" y="610604"/>
              <a:ext cx="192857" cy="776065"/>
            </a:xfrm>
            <a:prstGeom prst="rect">
              <a:avLst/>
            </a:prstGeom>
            <a:solidFill>
              <a:schemeClr val="bg1">
                <a:lumMod val="50000"/>
              </a:scheme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grpSp>
      <p:sp>
        <p:nvSpPr>
          <p:cNvPr id="9" name="テキスト ボックス 8"/>
          <p:cNvSpPr txBox="1"/>
          <p:nvPr/>
        </p:nvSpPr>
        <p:spPr>
          <a:xfrm>
            <a:off x="838200" y="582769"/>
            <a:ext cx="8570167" cy="707886"/>
          </a:xfrm>
          <a:prstGeom prst="rect">
            <a:avLst/>
          </a:prstGeom>
        </p:spPr>
        <p:txBody>
          <a:bodyPr vert="horz" wrap="square" lIns="91440" tIns="45720" rIns="91440" bIns="45720" rtlCol="0" anchor="ctr">
            <a:spAutoFit/>
          </a:bodyPr>
          <a:lstStyle/>
          <a:p>
            <a:pPr algn="l" fontAlgn="auto">
              <a:spcAft>
                <a:spcPts val="0"/>
              </a:spcAft>
            </a:pPr>
            <a:r>
              <a:rPr kumimoji="1" lang="en-US" altLang="ja-JP" sz="4000" b="1" dirty="0">
                <a:latin typeface="+mj-lt"/>
                <a:ea typeface="+mn-ea"/>
              </a:rPr>
              <a:t>References</a:t>
            </a:r>
            <a:endParaRPr kumimoji="1" lang="ja-JP" altLang="en-US" sz="4000" b="1" dirty="0">
              <a:latin typeface="+mj-lt"/>
              <a:ea typeface="+mn-ea"/>
            </a:endParaRPr>
          </a:p>
        </p:txBody>
      </p:sp>
    </p:spTree>
    <p:extLst>
      <p:ext uri="{BB962C8B-B14F-4D97-AF65-F5344CB8AC3E}">
        <p14:creationId xmlns:p14="http://schemas.microsoft.com/office/powerpoint/2010/main" val="411850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Main Title">
    <p:spTree>
      <p:nvGrpSpPr>
        <p:cNvPr id="1" name=""/>
        <p:cNvGrpSpPr/>
        <p:nvPr/>
      </p:nvGrpSpPr>
      <p:grpSpPr>
        <a:xfrm>
          <a:off x="0" y="0"/>
          <a:ext cx="0" cy="0"/>
          <a:chOff x="0" y="0"/>
          <a:chExt cx="0" cy="0"/>
        </a:xfrm>
      </p:grpSpPr>
      <p:sp>
        <p:nvSpPr>
          <p:cNvPr id="2" name="タイトル 1">
            <a:extLst>
              <a:ext uri="{E19175D6-5922-4593-9815-F19782C785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79ABB46-D64C-4A19-9032-62D2819B6E72}"/>
              </a:ext>
            </a:extLst>
          </p:cNvPr>
          <p:cNvSpPr>
            <a:spLocks noGrp="1"/>
          </p:cNvSpPr>
          <p:nvPr>
            <p:ph type="title" idx="10"/>
          </p:nvPr>
        </p:nvSpPr>
        <p:spPr>
          <a:xfrm>
            <a:off x="1812032" y="1878096"/>
            <a:ext cx="9144000" cy="1075443"/>
          </a:xfrm>
        </p:spPr>
        <p:txBody>
          <a:bodyPr rtlCol="0" anchor="t">
            <a:noAutofit/>
          </a:bodyPr>
          <a:lstStyle>
            <a:lvl1pPr lvl="0" algn="l">
              <a:defRPr lang="en-US" sz="4400" b="1" dirty="0">
                <a:latin typeface="+mj-lt"/>
              </a:defRPr>
            </a:lvl1pPr>
          </a:lstStyle>
          <a:p>
            <a:r>
              <a:rPr lang="ja-JP" altLang="en-US"/>
              <a:t>マスター タイトルの書式設定</a:t>
            </a:r>
            <a:endParaRPr lang="en-US" dirty="0"/>
          </a:p>
        </p:txBody>
      </p:sp>
      <p:sp>
        <p:nvSpPr>
          <p:cNvPr id="3" name="日付プレースホルダー 3">
            <a:extLst>
              <a:ext uri="{AE523CA6-0711-4759-9B73-D0730261FCE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CC038C-5909-4D5C-A86A-E1FD0BF94B1E}"/>
              </a:ext>
            </a:extLst>
          </p:cNvPr>
          <p:cNvSpPr>
            <a:spLocks noGrp="1"/>
          </p:cNvSpPr>
          <p:nvPr>
            <p:ph type="dt" sz="half" idx="11"/>
          </p:nvPr>
        </p:nvSpPr>
        <p:spPr/>
        <p:txBody>
          <a:bodyPr rtlCol="0"/>
          <a:lstStyle/>
          <a:p>
            <a:fld id="{7923A09E-9370-423A-A76F-E855120AC7D8}" type="datetime1">
              <a:rPr kumimoji="1" lang="ja-JP" altLang="en-US" smtClean="0"/>
              <a:t>2025/10/29</a:t>
            </a:fld>
            <a:endParaRPr kumimoji="1" lang="ja-JP" altLang="en-US"/>
          </a:p>
        </p:txBody>
      </p:sp>
      <p:sp>
        <p:nvSpPr>
          <p:cNvPr id="4" name="フッター プレースホルダー 4">
            <a:extLst>
              <a:ext uri="{BE1023D1-5DE3-491D-B11F-D060023857D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101EFAD-7A6A-48C2-802C-4A8E3C561FB6}"/>
              </a:ext>
            </a:extLst>
          </p:cNvPr>
          <p:cNvSpPr>
            <a:spLocks noGrp="1"/>
          </p:cNvSpPr>
          <p:nvPr>
            <p:ph type="ftr" sz="quarter" idx="12"/>
          </p:nvPr>
        </p:nvSpPr>
        <p:spPr/>
        <p:txBody>
          <a:bodyPr rtlCol="0"/>
          <a:lstStyle/>
          <a:p>
            <a:endParaRPr kumimoji="1" lang="ja-JP" altLang="en-US"/>
          </a:p>
        </p:txBody>
      </p:sp>
      <p:sp>
        <p:nvSpPr>
          <p:cNvPr id="5" name="スライド番号プレースホルダー 5">
            <a:extLst>
              <a:ext uri="{400CECA2-7BE0-49DD-BD93-F1A56D4AC57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CD71C1-5C83-49DD-A98E-F51EDE9097FA}"/>
              </a:ext>
            </a:extLst>
          </p:cNvPr>
          <p:cNvSpPr>
            <a:spLocks noGrp="1"/>
          </p:cNvSpPr>
          <p:nvPr>
            <p:ph type="sldNum" sz="quarter" idx="13"/>
          </p:nvPr>
        </p:nvSpPr>
        <p:spPr/>
        <p:txBody>
          <a:bodyPr rtlCol="0"/>
          <a:lstStyle/>
          <a:p>
            <a:fld id="{E04137EE-3015-4950-A5F8-6952C35479F5}" type="slidenum">
              <a:rPr kumimoji="1" lang="ja-JP" altLang="en-US" smtClean="0"/>
              <a:t>‹#›</a:t>
            </a:fld>
            <a:endParaRPr kumimoji="1" lang="ja-JP" altLang="en-US"/>
          </a:p>
        </p:txBody>
      </p:sp>
      <p:sp>
        <p:nvSpPr>
          <p:cNvPr id="10" name="テキスト プレースホルダー 19">
            <a:extLst>
              <a:ext uri="{57C99EE3-C4F4-46CD-B81D-EA6F4FDD440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4D77ABD-D5EE-49C3-8AB8-40B7F7C804BB}"/>
              </a:ext>
            </a:extLst>
          </p:cNvPr>
          <p:cNvSpPr>
            <a:spLocks noGrp="1"/>
          </p:cNvSpPr>
          <p:nvPr>
            <p:ph type="body" idx="14"/>
          </p:nvPr>
        </p:nvSpPr>
        <p:spPr>
          <a:xfrm>
            <a:off x="5078197" y="4932325"/>
            <a:ext cx="6213864" cy="365126"/>
          </a:xfrm>
        </p:spPr>
        <p:txBody>
          <a:bodyPr rtlCol="0">
            <a:noAutofit/>
          </a:bodyPr>
          <a:lstStyle>
            <a:lvl1pPr marL="0" lvl="0" indent="0" algn="r">
              <a:buNone/>
              <a:defRPr lang="en-US" sz="2800" dirty="0">
                <a:latin typeface="+mn-lt"/>
              </a:defRPr>
            </a:lvl1pPr>
            <a:lvl2pPr marL="457200" lvl="1" indent="0">
              <a:buNone/>
            </a:lvl2pPr>
            <a:lvl3pPr marL="914400" lvl="2" indent="0">
              <a:buNone/>
            </a:lvl3pPr>
            <a:lvl4pPr marL="1371600" lvl="3" indent="0">
              <a:buNone/>
            </a:lvl4pPr>
            <a:lvl5pPr marL="1828800" lvl="4" indent="0">
              <a:buNone/>
            </a:lvl5pPr>
          </a:lstStyle>
          <a:p>
            <a:pPr lvl="0"/>
            <a:r>
              <a:rPr lang="ja-JP" altLang="en-US"/>
              <a:t>マスター テキストの書式設定</a:t>
            </a:r>
          </a:p>
        </p:txBody>
      </p:sp>
    </p:spTree>
    <p:extLst>
      <p:ext uri="{BB962C8B-B14F-4D97-AF65-F5344CB8AC3E}">
        <p14:creationId xmlns:p14="http://schemas.microsoft.com/office/powerpoint/2010/main" val="1603827485"/>
      </p:ext>
      <p:ext uri="{493A60E0-4BFA-4A3B-BB1B-A712C3554A0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7832124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4.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3.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ED1B6F8-6176-9D8D-D7C9-FC9BA9539D54}"/>
              </a:ext>
            </a:extLst>
          </p:cNvPr>
          <p:cNvSpPr>
            <a:spLocks noGrp="1"/>
          </p:cNvSpPr>
          <p:nvPr>
            <p:ph type="title"/>
          </p:nvPr>
        </p:nvSpPr>
        <p:spPr>
          <a:xfrm>
            <a:off x="838200" y="677041"/>
            <a:ext cx="10515600" cy="701731"/>
          </a:xfrm>
          <a:prstGeom prst="rect">
            <a:avLst/>
          </a:prstGeom>
        </p:spPr>
        <p:txBody>
          <a:bodyPr vert="horz" lIns="91440" tIns="45720" rIns="91440" bIns="45720" rtlCol="0" anchor="ctr">
            <a:no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A71FE5CB-0FA1-FBDA-4BAE-BBE83494415A}"/>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D070B0B-02E8-75FE-5638-41E5646F13DC}"/>
              </a:ext>
            </a:extLst>
          </p:cNvPr>
          <p:cNvSpPr>
            <a:spLocks noGrp="1"/>
          </p:cNvSpPr>
          <p:nvPr>
            <p:ph type="dt" sz="half" idx="2"/>
          </p:nvPr>
        </p:nvSpPr>
        <p:spPr>
          <a:xfrm>
            <a:off x="1415480" y="6356350"/>
            <a:ext cx="2165920" cy="365125"/>
          </a:xfrm>
          <a:prstGeom prst="rect">
            <a:avLst/>
          </a:prstGeom>
        </p:spPr>
        <p:txBody>
          <a:bodyPr vert="horz" lIns="91440" tIns="45720" rIns="91440" bIns="45720" rtlCol="0" anchor="ctr"/>
          <a:lstStyle>
            <a:lvl1pPr algn="l">
              <a:defRPr sz="1200">
                <a:solidFill>
                  <a:schemeClr val="tx1">
                    <a:tint val="82000"/>
                  </a:schemeClr>
                </a:solidFill>
                <a:latin typeface="+mj-ea"/>
                <a:ea typeface="+mj-ea"/>
              </a:defRPr>
            </a:lvl1pPr>
          </a:lstStyle>
          <a:p>
            <a:fld id="{C8CDD4B5-5894-4334-B11A-48AF48001491}" type="datetime1">
              <a:rPr kumimoji="1" lang="ja-JP" altLang="en-US" smtClean="0"/>
              <a:t>2025/10/29</a:t>
            </a:fld>
            <a:endParaRPr kumimoji="1" lang="ja-JP" altLang="en-US"/>
          </a:p>
        </p:txBody>
      </p:sp>
      <p:sp>
        <p:nvSpPr>
          <p:cNvPr id="5" name="フッター プレースホルダー 4">
            <a:extLst>
              <a:ext uri="{FF2B5EF4-FFF2-40B4-BE49-F238E27FC236}">
                <a16:creationId xmlns:a16="http://schemas.microsoft.com/office/drawing/2014/main" id="{E8D12E3B-6914-7EA4-2A66-BBBEEA7B90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mj-ea"/>
                <a:ea typeface="+mj-ea"/>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00A4B74-2643-F93D-9140-BB9B88E04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mj-ea"/>
                <a:ea typeface="+mj-ea"/>
              </a:defRPr>
            </a:lvl1pPr>
          </a:lstStyle>
          <a:p>
            <a:fld id="{E04137EE-3015-4950-A5F8-6952C35479F5}" type="slidenum">
              <a:rPr kumimoji="1" lang="ja-JP" altLang="en-US" smtClean="0"/>
              <a:t>‹#›</a:t>
            </a:fld>
            <a:endParaRPr kumimoji="1" lang="ja-JP" altLang="en-US"/>
          </a:p>
        </p:txBody>
      </p:sp>
      <p:pic>
        <p:nvPicPr>
          <p:cNvPr id="17" name="図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20336" y="158686"/>
            <a:ext cx="2028639" cy="462002"/>
          </a:xfrm>
          <a:prstGeom prst="rect">
            <a:avLst/>
          </a:prstGeom>
        </p:spPr>
      </p:pic>
      <p:pic>
        <p:nvPicPr>
          <p:cNvPr id="18" name="図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263694" y="158687"/>
            <a:ext cx="794644" cy="462002"/>
          </a:xfrm>
          <a:prstGeom prst="rect">
            <a:avLst/>
          </a:prstGeom>
        </p:spPr>
      </p:pic>
      <p:grpSp>
        <p:nvGrpSpPr>
          <p:cNvPr id="19" name="グループ化 18">
            <a:extLst>
              <a:ext uri="{FF2B5EF4-FFF2-40B4-BE49-F238E27FC236}">
                <a16:creationId xmlns:a16="http://schemas.microsoft.com/office/drawing/2014/main" id="{C6F78DDC-0F6F-2757-C5F5-F2C2EA42EEE5}"/>
              </a:ext>
            </a:extLst>
          </p:cNvPr>
          <p:cNvGrpSpPr/>
          <p:nvPr/>
        </p:nvGrpSpPr>
        <p:grpSpPr>
          <a:xfrm>
            <a:off x="179512" y="5972764"/>
            <a:ext cx="748716" cy="748716"/>
            <a:chOff x="285752" y="4365625"/>
            <a:chExt cx="3170766" cy="2349501"/>
          </a:xfrm>
        </p:grpSpPr>
        <p:sp>
          <p:nvSpPr>
            <p:cNvPr id="20" name="AutoShape 7">
              <a:extLst>
                <a:ext uri="{FF2B5EF4-FFF2-40B4-BE49-F238E27FC236}">
                  <a16:creationId xmlns:a16="http://schemas.microsoft.com/office/drawing/2014/main" id="{A707CD90-4BA0-7836-7CD9-FE800308D19C}"/>
                </a:ext>
              </a:extLst>
            </p:cNvPr>
            <p:cNvSpPr>
              <a:spLocks noChangeArrowheads="1"/>
            </p:cNvSpPr>
            <p:nvPr/>
          </p:nvSpPr>
          <p:spPr bwMode="auto">
            <a:xfrm>
              <a:off x="285752" y="5221289"/>
              <a:ext cx="882649" cy="661987"/>
            </a:xfrm>
            <a:prstGeom prst="roundRect">
              <a:avLst>
                <a:gd name="adj" fmla="val 10958"/>
              </a:avLst>
            </a:prstGeom>
            <a:solidFill>
              <a:srgbClr val="6699FF"/>
            </a:solidFill>
            <a:ln w="19050">
              <a:solidFill>
                <a:srgbClr val="6699FF"/>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sp>
          <p:nvSpPr>
            <p:cNvPr id="21" name="AutoShape 8">
              <a:extLst>
                <a:ext uri="{FF2B5EF4-FFF2-40B4-BE49-F238E27FC236}">
                  <a16:creationId xmlns:a16="http://schemas.microsoft.com/office/drawing/2014/main" id="{C2CCC00D-7D3C-62A7-748D-E114E6022841}"/>
                </a:ext>
              </a:extLst>
            </p:cNvPr>
            <p:cNvSpPr>
              <a:spLocks noChangeArrowheads="1"/>
            </p:cNvSpPr>
            <p:nvPr/>
          </p:nvSpPr>
          <p:spPr bwMode="auto">
            <a:xfrm>
              <a:off x="1430867" y="5222875"/>
              <a:ext cx="882651" cy="661988"/>
            </a:xfrm>
            <a:prstGeom prst="roundRect">
              <a:avLst>
                <a:gd name="adj" fmla="val 10958"/>
              </a:avLst>
            </a:prstGeom>
            <a:solidFill>
              <a:srgbClr val="3366FF"/>
            </a:solidFill>
            <a:ln w="19050">
              <a:solidFill>
                <a:srgbClr val="3366FF"/>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sp>
          <p:nvSpPr>
            <p:cNvPr id="22" name="AutoShape 10">
              <a:extLst>
                <a:ext uri="{FF2B5EF4-FFF2-40B4-BE49-F238E27FC236}">
                  <a16:creationId xmlns:a16="http://schemas.microsoft.com/office/drawing/2014/main" id="{C348B60A-7A82-A465-BF0B-64E64200D141}"/>
                </a:ext>
              </a:extLst>
            </p:cNvPr>
            <p:cNvSpPr>
              <a:spLocks noChangeArrowheads="1"/>
            </p:cNvSpPr>
            <p:nvPr/>
          </p:nvSpPr>
          <p:spPr bwMode="auto">
            <a:xfrm>
              <a:off x="285752" y="6053139"/>
              <a:ext cx="882649" cy="661987"/>
            </a:xfrm>
            <a:prstGeom prst="roundRect">
              <a:avLst>
                <a:gd name="adj" fmla="val 10958"/>
              </a:avLst>
            </a:prstGeom>
            <a:solidFill>
              <a:srgbClr val="FF9900"/>
            </a:solidFill>
            <a:ln w="19050">
              <a:solidFill>
                <a:srgbClr val="FF9900"/>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sp>
          <p:nvSpPr>
            <p:cNvPr id="23" name="AutoShape 11">
              <a:extLst>
                <a:ext uri="{FF2B5EF4-FFF2-40B4-BE49-F238E27FC236}">
                  <a16:creationId xmlns:a16="http://schemas.microsoft.com/office/drawing/2014/main" id="{A617FCCE-9DFE-D507-4961-155C8EF156DE}"/>
                </a:ext>
              </a:extLst>
            </p:cNvPr>
            <p:cNvSpPr>
              <a:spLocks noChangeArrowheads="1"/>
            </p:cNvSpPr>
            <p:nvPr/>
          </p:nvSpPr>
          <p:spPr bwMode="auto">
            <a:xfrm>
              <a:off x="1430867" y="6053139"/>
              <a:ext cx="882651" cy="661987"/>
            </a:xfrm>
            <a:prstGeom prst="roundRect">
              <a:avLst>
                <a:gd name="adj" fmla="val 10958"/>
              </a:avLst>
            </a:prstGeom>
            <a:solidFill>
              <a:srgbClr val="FFFFFF"/>
            </a:solidFill>
            <a:ln w="19050">
              <a:solidFill>
                <a:srgbClr val="6699FF"/>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sp>
          <p:nvSpPr>
            <p:cNvPr id="24" name="AutoShape 16">
              <a:extLst>
                <a:ext uri="{FF2B5EF4-FFF2-40B4-BE49-F238E27FC236}">
                  <a16:creationId xmlns:a16="http://schemas.microsoft.com/office/drawing/2014/main" id="{ABACD077-EBD3-532B-ACF6-94AB30F34189}"/>
                </a:ext>
              </a:extLst>
            </p:cNvPr>
            <p:cNvSpPr>
              <a:spLocks noChangeArrowheads="1"/>
            </p:cNvSpPr>
            <p:nvPr/>
          </p:nvSpPr>
          <p:spPr bwMode="auto">
            <a:xfrm>
              <a:off x="2573867" y="6053139"/>
              <a:ext cx="882651" cy="661987"/>
            </a:xfrm>
            <a:prstGeom prst="roundRect">
              <a:avLst>
                <a:gd name="adj" fmla="val 10958"/>
              </a:avLst>
            </a:prstGeom>
            <a:solidFill>
              <a:srgbClr val="6699FF"/>
            </a:solidFill>
            <a:ln w="19050">
              <a:solidFill>
                <a:srgbClr val="3366FF"/>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sp>
          <p:nvSpPr>
            <p:cNvPr id="25" name="AutoShape 17">
              <a:extLst>
                <a:ext uri="{FF2B5EF4-FFF2-40B4-BE49-F238E27FC236}">
                  <a16:creationId xmlns:a16="http://schemas.microsoft.com/office/drawing/2014/main" id="{DBE8B6AF-6257-BB1A-0CA7-C46C1F354270}"/>
                </a:ext>
              </a:extLst>
            </p:cNvPr>
            <p:cNvSpPr>
              <a:spLocks noChangeArrowheads="1"/>
            </p:cNvSpPr>
            <p:nvPr/>
          </p:nvSpPr>
          <p:spPr bwMode="auto">
            <a:xfrm>
              <a:off x="285752" y="4365625"/>
              <a:ext cx="882649" cy="661988"/>
            </a:xfrm>
            <a:prstGeom prst="roundRect">
              <a:avLst>
                <a:gd name="adj" fmla="val 10958"/>
              </a:avLst>
            </a:prstGeom>
            <a:solidFill>
              <a:srgbClr val="FFFFFF"/>
            </a:solidFill>
            <a:ln w="19050">
              <a:solidFill>
                <a:srgbClr val="FF9900"/>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grpSp>
    </p:spTree>
    <p:extLst>
      <p:ext uri="{BB962C8B-B14F-4D97-AF65-F5344CB8AC3E}">
        <p14:creationId xmlns:p14="http://schemas.microsoft.com/office/powerpoint/2010/main" val="154384727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hf hdr="0" ftr="0" dt="0"/>
  <p:txStyles>
    <p:titleStyle>
      <a:lvl1pPr algn="l" defTabSz="914400" rtl="0" eaLnBrk="1" latinLnBrk="0" hangingPunct="1">
        <a:lnSpc>
          <a:spcPct val="90000"/>
        </a:lnSpc>
        <a:spcBef>
          <a:spcPct val="0"/>
        </a:spcBef>
        <a:buNone/>
        <a:defRPr kumimoji="1" sz="4400" kern="1200" baseline="0">
          <a:solidFill>
            <a:schemeClr val="tx1"/>
          </a:solidFill>
          <a:latin typeface="+mj-lt"/>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n"/>
        <a:defRPr kumimoji="1"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kumimoji="1"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087A4C3C-3160-4678-B140-3F2F90732C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3E1B74-6AA5-496A-8356-122CBADA3955}"/>
              </a:ext>
            </a:extLst>
          </p:cNvPr>
          <p:cNvSpPr>
            <a:spLocks noGrp="1"/>
          </p:cNvSpPr>
          <p:nvPr>
            <p:ph type="title"/>
          </p:nvPr>
        </p:nvSpPr>
        <p:spPr>
          <a:xfrm>
            <a:off x="838200" y="677041"/>
            <a:ext cx="10515600" cy="701731"/>
          </a:xfrm>
          <a:prstGeom prst="rect">
            <a:avLst/>
          </a:prstGeom>
        </p:spPr>
        <p:txBody>
          <a:bodyPr vert="horz" lIns="91440" tIns="45720" rIns="91440" bIns="45720" rtlCol="0" anchor="ctr">
            <a:noAutofit/>
          </a:bodyPr>
          <a:lstStyle/>
          <a:p>
            <a:r>
              <a:rPr lang="en-US" dirty="0"/>
              <a:t>マスター タイトルの書式設定</a:t>
            </a:r>
          </a:p>
        </p:txBody>
      </p:sp>
      <p:sp>
        <p:nvSpPr>
          <p:cNvPr id="3" name="テキスト プレースホルダー 2">
            <a:extLst>
              <a:ext uri="{0674D4EF-8ABD-4FED-A8D0-00ECF6374F3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28025D-3258-49EB-BE4E-28CFC910519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マスター テキストの書式設定</a:t>
            </a:r>
          </a:p>
          <a:p>
            <a:pPr lvl="1"/>
            <a:r>
              <a:rPr lang="en-US" dirty="0"/>
              <a:t>第 2 レベル</a:t>
            </a:r>
          </a:p>
          <a:p>
            <a:pPr lvl="2"/>
            <a:r>
              <a:rPr lang="en-US" dirty="0"/>
              <a:t>第 3 レベル</a:t>
            </a:r>
          </a:p>
          <a:p>
            <a:pPr lvl="3"/>
            <a:r>
              <a:rPr lang="en-US" dirty="0"/>
              <a:t>第 4 レベル</a:t>
            </a:r>
          </a:p>
          <a:p>
            <a:pPr lvl="4"/>
            <a:r>
              <a:rPr lang="en-US" dirty="0"/>
              <a:t>第 5 レベル</a:t>
            </a:r>
          </a:p>
        </p:txBody>
      </p:sp>
      <p:sp>
        <p:nvSpPr>
          <p:cNvPr id="4" name="日付プレースホルダー 3">
            <a:extLst>
              <a:ext uri="{29B2F019-6ADA-46A7-AC81-1A578CA6121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F741C80-2C16-4EB4-BD2F-D6F82F7E45E4}"/>
              </a:ext>
            </a:extLst>
          </p:cNvPr>
          <p:cNvSpPr>
            <a:spLocks noGrp="1"/>
          </p:cNvSpPr>
          <p:nvPr>
            <p:ph type="dt" sz="half" idx="2"/>
          </p:nvPr>
        </p:nvSpPr>
        <p:spPr>
          <a:xfrm>
            <a:off x="1415479" y="6356350"/>
            <a:ext cx="2165919" cy="365125"/>
          </a:xfrm>
          <a:prstGeom prst="rect">
            <a:avLst/>
          </a:prstGeom>
        </p:spPr>
        <p:txBody>
          <a:bodyPr vert="horz" lIns="91440" tIns="45720" rIns="91440" bIns="45720" rtlCol="0" anchor="ctr"/>
          <a:lstStyle>
            <a:lvl1pPr lvl="0" algn="l">
              <a:defRPr lang="en-US" sz="1200" dirty="0">
                <a:solidFill>
                  <a:schemeClr val="tx1">
                    <a:tint val="82000"/>
                  </a:schemeClr>
                </a:solidFill>
                <a:latin typeface="+mj-lt"/>
              </a:defRPr>
            </a:lvl1pPr>
          </a:lstStyle>
          <a:p>
            <a:fld id="{73734FF0-6163-410B-8ADA-B0785E13DA07}" type="datetime1">
              <a:rPr kumimoji="1" lang="ja-JP" altLang="en-US" smtClean="0"/>
              <a:t>2025/10/29</a:t>
            </a:fld>
            <a:endParaRPr kumimoji="1" lang="ja-JP" altLang="en-US"/>
          </a:p>
        </p:txBody>
      </p:sp>
      <p:sp>
        <p:nvSpPr>
          <p:cNvPr id="5" name="フッター プレースホルダー 4">
            <a:extLst>
              <a:ext uri="{93AD5A23-1C3C-4F67-BE65-451A760D8F2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D37277-A7E9-4A32-B873-563AD4CCA4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lvl="0" algn="ctr">
              <a:defRPr lang="en-US" sz="1200" dirty="0">
                <a:solidFill>
                  <a:schemeClr val="tx1">
                    <a:tint val="82000"/>
                  </a:schemeClr>
                </a:solidFill>
                <a:latin typeface="+mj-lt"/>
              </a:defRPr>
            </a:lvl1pPr>
          </a:lstStyle>
          <a:p>
            <a:endParaRPr kumimoji="1" lang="ja-JP" altLang="en-US"/>
          </a:p>
        </p:txBody>
      </p:sp>
      <p:sp>
        <p:nvSpPr>
          <p:cNvPr id="6" name="スライド番号プレースホルダー 5">
            <a:extLst>
              <a:ext uri="{82AA5BC6-881E-478D-9525-60AB4013C8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C2C0297-500B-4F3A-A71B-98B7E71EA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lvl="0" algn="r">
              <a:defRPr lang="en-US" sz="1200" dirty="0">
                <a:solidFill>
                  <a:schemeClr val="tx1">
                    <a:tint val="82000"/>
                  </a:schemeClr>
                </a:solidFill>
                <a:latin typeface="+mj-lt"/>
              </a:defRPr>
            </a:lvl1pPr>
          </a:lstStyle>
          <a:p>
            <a:fld id="{E04137EE-3015-4950-A5F8-6952C35479F5}" type="slidenum">
              <a:rPr kumimoji="1" lang="ja-JP" altLang="en-US" smtClean="0"/>
              <a:t>‹#›</a:t>
            </a:fld>
            <a:endParaRPr kumimoji="1" lang="ja-JP" altLang="en-US"/>
          </a:p>
        </p:txBody>
      </p:sp>
      <p:pic>
        <p:nvPicPr>
          <p:cNvPr id="7" name="図 16">
            <a:extLst>
              <a:ext uri="{04797C02-8578-4F0B-BF43-3735629A5C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9695FA2-1B7F-4B4E-ACDB-ADFB04D0592D}"/>
              </a:ext>
            </a:extLst>
          </p:cNvPr>
          <p:cNvPicPr>
            <a:picLocks noChangeAspect="1"/>
          </p:cNvPicPr>
          <p:nvPr/>
        </p:nvPicPr>
        <p:blipFill>
          <a:blip r:embed="rId11"/>
          <a:stretch>
            <a:fillRect/>
          </a:stretch>
        </p:blipFill>
        <p:spPr>
          <a:xfrm>
            <a:off x="9120336" y="158685"/>
            <a:ext cx="2028639" cy="462002"/>
          </a:xfrm>
          <a:prstGeom prst="rect">
            <a:avLst/>
          </a:prstGeom>
          <a:noFill/>
        </p:spPr>
      </p:pic>
      <p:pic>
        <p:nvPicPr>
          <p:cNvPr id="8" name="図 17">
            <a:extLst>
              <a:ext uri="{BCAACE4B-C1FD-4546-973D-9FB5754EF5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ACC773-F8D5-429B-B603-5E89DA99BD43}"/>
              </a:ext>
            </a:extLst>
          </p:cNvPr>
          <p:cNvPicPr>
            <a:picLocks noChangeAspect="1"/>
          </p:cNvPicPr>
          <p:nvPr/>
        </p:nvPicPr>
        <p:blipFill>
          <a:blip r:embed="rId12"/>
          <a:stretch>
            <a:fillRect/>
          </a:stretch>
        </p:blipFill>
        <p:spPr>
          <a:xfrm>
            <a:off x="11263693" y="158687"/>
            <a:ext cx="794643" cy="462002"/>
          </a:xfrm>
          <a:prstGeom prst="rect">
            <a:avLst/>
          </a:prstGeom>
          <a:noFill/>
        </p:spPr>
      </p:pic>
      <p:grpSp>
        <p:nvGrpSpPr>
          <p:cNvPr id="9" name="グループ化 18">
            <a:extLst>
              <a:ext uri="{97E4A5A0-50E5-4451-AF2C-04CB260DFA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B6E57D1-92F1-44DA-9753-516E3ED6F2F7}"/>
              </a:ext>
            </a:extLst>
          </p:cNvPr>
          <p:cNvGrpSpPr/>
          <p:nvPr/>
        </p:nvGrpSpPr>
        <p:grpSpPr>
          <a:xfrm>
            <a:off x="179512" y="5972764"/>
            <a:ext cx="748716" cy="748716"/>
            <a:chOff x="285752" y="4365624"/>
            <a:chExt cx="3170765" cy="2349501"/>
          </a:xfrm>
        </p:grpSpPr>
        <p:sp>
          <p:nvSpPr>
            <p:cNvPr id="10" name="AutoShape 7">
              <a:extLst>
                <a:ext uri="{E44A45DC-ACBD-4ED7-B713-6D3CA75AF2D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2B022F-FF4E-4F23-9407-5F0C230FD3B1}"/>
                </a:ext>
              </a:extLst>
            </p:cNvPr>
            <p:cNvSpPr>
              <a:spLocks noChangeArrowheads="1"/>
            </p:cNvSpPr>
            <p:nvPr/>
          </p:nvSpPr>
          <p:spPr>
            <a:xfrm>
              <a:off x="285752" y="5221289"/>
              <a:ext cx="882649" cy="661987"/>
            </a:xfrm>
            <a:prstGeom prst="roundRect">
              <a:avLst>
                <a:gd name="adj" fmla="val 10958"/>
              </a:avLst>
            </a:prstGeom>
            <a:solidFill>
              <a:srgbClr val="6699FF"/>
            </a:solidFill>
            <a:ln w="19050">
              <a:solidFill>
                <a:srgbClr val="6699FF"/>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sp>
          <p:nvSpPr>
            <p:cNvPr id="11" name="AutoShape 8">
              <a:extLst>
                <a:ext uri="{FCD3E3FB-BA32-43FF-AAF1-BD0998F422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7EE8BF-5206-4E61-8A3D-306D3A22FEDE}"/>
                </a:ext>
              </a:extLst>
            </p:cNvPr>
            <p:cNvSpPr>
              <a:spLocks noChangeArrowheads="1"/>
            </p:cNvSpPr>
            <p:nvPr/>
          </p:nvSpPr>
          <p:spPr>
            <a:xfrm>
              <a:off x="1430867" y="5222874"/>
              <a:ext cx="882651" cy="661988"/>
            </a:xfrm>
            <a:prstGeom prst="roundRect">
              <a:avLst>
                <a:gd name="adj" fmla="val 10958"/>
              </a:avLst>
            </a:prstGeom>
            <a:solidFill>
              <a:srgbClr val="3366FF"/>
            </a:solidFill>
            <a:ln w="19050">
              <a:solidFill>
                <a:srgbClr val="3366FF"/>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sp>
          <p:nvSpPr>
            <p:cNvPr id="12" name="AutoShape 10">
              <a:extLst>
                <a:ext uri="{437180E7-ED19-435F-931A-29A8A62228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5F85613-DFCD-423F-B16A-1AC901E704A9}"/>
                </a:ext>
              </a:extLst>
            </p:cNvPr>
            <p:cNvSpPr>
              <a:spLocks noChangeArrowheads="1"/>
            </p:cNvSpPr>
            <p:nvPr/>
          </p:nvSpPr>
          <p:spPr>
            <a:xfrm>
              <a:off x="285752" y="6053139"/>
              <a:ext cx="882649" cy="661987"/>
            </a:xfrm>
            <a:prstGeom prst="roundRect">
              <a:avLst>
                <a:gd name="adj" fmla="val 10958"/>
              </a:avLst>
            </a:prstGeom>
            <a:solidFill>
              <a:srgbClr val="FF9900"/>
            </a:solidFill>
            <a:ln w="19050">
              <a:solidFill>
                <a:srgbClr val="FF9900"/>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sp>
          <p:nvSpPr>
            <p:cNvPr id="13" name="AutoShape 11">
              <a:extLst>
                <a:ext uri="{C1EA6137-1BBB-4CA3-9E45-8D5D24A7DD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77B9BC8-16FE-4A55-A049-EE688A4DC6CF}"/>
                </a:ext>
              </a:extLst>
            </p:cNvPr>
            <p:cNvSpPr>
              <a:spLocks noChangeArrowheads="1"/>
            </p:cNvSpPr>
            <p:nvPr/>
          </p:nvSpPr>
          <p:spPr>
            <a:xfrm>
              <a:off x="1430867" y="6053139"/>
              <a:ext cx="882651" cy="661987"/>
            </a:xfrm>
            <a:prstGeom prst="roundRect">
              <a:avLst>
                <a:gd name="adj" fmla="val 10958"/>
              </a:avLst>
            </a:prstGeom>
            <a:solidFill>
              <a:srgbClr val="FFFFFF"/>
            </a:solidFill>
            <a:ln w="19050">
              <a:solidFill>
                <a:srgbClr val="6699FF"/>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sp>
          <p:nvSpPr>
            <p:cNvPr id="14" name="AutoShape 16">
              <a:extLst>
                <a:ext uri="{29413D0F-DB3B-475A-BE84-3272A55DB3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960763E-8F5A-4C09-8F8B-CE77966D2C31}"/>
                </a:ext>
              </a:extLst>
            </p:cNvPr>
            <p:cNvSpPr>
              <a:spLocks noChangeArrowheads="1"/>
            </p:cNvSpPr>
            <p:nvPr/>
          </p:nvSpPr>
          <p:spPr>
            <a:xfrm>
              <a:off x="2573867" y="6053139"/>
              <a:ext cx="882651" cy="661987"/>
            </a:xfrm>
            <a:prstGeom prst="roundRect">
              <a:avLst>
                <a:gd name="adj" fmla="val 10958"/>
              </a:avLst>
            </a:prstGeom>
            <a:solidFill>
              <a:srgbClr val="6699FF"/>
            </a:solidFill>
            <a:ln w="19050">
              <a:solidFill>
                <a:srgbClr val="3366FF"/>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sp>
          <p:nvSpPr>
            <p:cNvPr id="15" name="AutoShape 17">
              <a:extLst>
                <a:ext uri="{AA39ECBE-362B-47A6-A3C0-A83873C3DF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E35A85-9AE9-4F38-AC88-3DD24A6C2906}"/>
                </a:ext>
              </a:extLst>
            </p:cNvPr>
            <p:cNvSpPr>
              <a:spLocks noChangeArrowheads="1"/>
            </p:cNvSpPr>
            <p:nvPr/>
          </p:nvSpPr>
          <p:spPr>
            <a:xfrm>
              <a:off x="285752" y="4365624"/>
              <a:ext cx="882649" cy="661988"/>
            </a:xfrm>
            <a:prstGeom prst="roundRect">
              <a:avLst>
                <a:gd name="adj" fmla="val 10958"/>
              </a:avLst>
            </a:prstGeom>
            <a:solidFill>
              <a:srgbClr val="FFFFFF"/>
            </a:solidFill>
            <a:ln w="19050">
              <a:solidFill>
                <a:srgbClr val="FF9900"/>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grpSp>
    </p:spTree>
    <p:extLst>
      <p:ext uri="{BB962C8B-B14F-4D97-AF65-F5344CB8AC3E}">
        <p14:creationId xmlns:p14="http://schemas.microsoft.com/office/powerpoint/2010/main" val="52151581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Lst>
  <p:hf hdr="0" ftr="0" dt="0"/>
  <p:txStyles>
    <p:titleStyle>
      <a:lvl1pPr lvl="0" algn="l" rtl="0" eaLnBrk="1" hangingPunct="1">
        <a:lnSpc>
          <a:spcPct val="90000"/>
        </a:lnSpc>
        <a:spcBef>
          <a:spcPct val="0"/>
        </a:spcBef>
        <a:buNone/>
        <a:defRPr kumimoji="1" lang="en-US" sz="4400" baseline="0" dirty="0">
          <a:solidFill>
            <a:schemeClr val="tx1"/>
          </a:solidFill>
          <a:latin typeface="+mj-lt"/>
        </a:defRPr>
      </a:lvl1pPr>
    </p:titleStyle>
    <p:bodyStyle>
      <a:lvl1pPr marL="228600" lvl="0" indent="-228600" algn="l" rtl="0" eaLnBrk="1" hangingPunct="1">
        <a:lnSpc>
          <a:spcPct val="90000"/>
        </a:lnSpc>
        <a:spcBef>
          <a:spcPts val="1000"/>
        </a:spcBef>
        <a:buFont typeface="Wingdings"/>
        <a:buChar char=""/>
        <a:defRPr kumimoji="1" lang="en-US" sz="2800" baseline="0" dirty="0">
          <a:solidFill>
            <a:schemeClr val="tx1"/>
          </a:solidFill>
          <a:latin typeface="+mn-lt"/>
        </a:defRPr>
      </a:lvl1pPr>
      <a:lvl2pPr marL="685800" lvl="1" indent="-228600" algn="l" rtl="0" eaLnBrk="1" hangingPunct="1">
        <a:lnSpc>
          <a:spcPct val="90000"/>
        </a:lnSpc>
        <a:spcBef>
          <a:spcPts val="500"/>
        </a:spcBef>
        <a:buFont typeface="Wingdings"/>
        <a:buChar char=""/>
        <a:defRPr kumimoji="1" lang="en-US" sz="2400" baseline="0" dirty="0">
          <a:solidFill>
            <a:schemeClr val="tx1"/>
          </a:solidFill>
          <a:latin typeface="+mn-lt"/>
        </a:defRPr>
      </a:lvl2pPr>
      <a:lvl3pPr marL="1143000" lvl="2" indent="-228600" algn="l" rtl="0" eaLnBrk="1" hangingPunct="1">
        <a:lnSpc>
          <a:spcPct val="90000"/>
        </a:lnSpc>
        <a:spcBef>
          <a:spcPts val="500"/>
        </a:spcBef>
        <a:buFont typeface="Arial"/>
        <a:buChar char="•"/>
        <a:defRPr kumimoji="1" lang="en-US" sz="2000" baseline="0" dirty="0">
          <a:solidFill>
            <a:schemeClr val="tx1"/>
          </a:solidFill>
          <a:latin typeface="+mn-lt"/>
        </a:defRPr>
      </a:lvl3pPr>
      <a:lvl4pPr marL="1600200" lvl="3" indent="-228600" algn="l" rtl="0" eaLnBrk="1" hangingPunct="1">
        <a:lnSpc>
          <a:spcPct val="90000"/>
        </a:lnSpc>
        <a:spcBef>
          <a:spcPts val="500"/>
        </a:spcBef>
        <a:buFont typeface="Arial"/>
        <a:buChar char="•"/>
        <a:defRPr kumimoji="1" lang="en-US" sz="1800" baseline="0" dirty="0">
          <a:solidFill>
            <a:schemeClr val="tx1"/>
          </a:solidFill>
          <a:latin typeface="+mn-lt"/>
        </a:defRPr>
      </a:lvl4pPr>
      <a:lvl5pPr marL="2057400" lvl="4" indent="-228600" algn="l" rtl="0" eaLnBrk="1" hangingPunct="1">
        <a:lnSpc>
          <a:spcPct val="90000"/>
        </a:lnSpc>
        <a:spcBef>
          <a:spcPts val="500"/>
        </a:spcBef>
        <a:buFont typeface="Arial"/>
        <a:buChar char="•"/>
        <a:defRPr kumimoji="1" lang="en-US" sz="1800" baseline="0" dirty="0">
          <a:solidFill>
            <a:schemeClr val="tx1"/>
          </a:solidFill>
          <a:latin typeface="+mn-lt"/>
        </a:defRPr>
      </a:lvl5pPr>
      <a:lvl6pPr marL="2514600" lvl="5" indent="-228600" algn="l" rtl="0" eaLnBrk="1" hangingPunct="1">
        <a:lnSpc>
          <a:spcPct val="90000"/>
        </a:lnSpc>
        <a:spcBef>
          <a:spcPts val="500"/>
        </a:spcBef>
        <a:buFont typeface="Arial"/>
        <a:buChar char="•"/>
        <a:defRPr kumimoji="1" lang="en-US" sz="1800" dirty="0">
          <a:solidFill>
            <a:schemeClr val="tx1"/>
          </a:solidFill>
          <a:latin typeface="+mn-lt"/>
        </a:defRPr>
      </a:lvl6pPr>
      <a:lvl7pPr marL="2971800" lvl="6" indent="-228600" algn="l" rtl="0" eaLnBrk="1" hangingPunct="1">
        <a:lnSpc>
          <a:spcPct val="90000"/>
        </a:lnSpc>
        <a:spcBef>
          <a:spcPts val="500"/>
        </a:spcBef>
        <a:buFont typeface="Arial"/>
        <a:buChar char="•"/>
        <a:defRPr kumimoji="1" lang="en-US" sz="1800" dirty="0">
          <a:solidFill>
            <a:schemeClr val="tx1"/>
          </a:solidFill>
          <a:latin typeface="+mn-lt"/>
        </a:defRPr>
      </a:lvl7pPr>
      <a:lvl8pPr marL="3429000" lvl="7" indent="-228600" algn="l" rtl="0" eaLnBrk="1" hangingPunct="1">
        <a:lnSpc>
          <a:spcPct val="90000"/>
        </a:lnSpc>
        <a:spcBef>
          <a:spcPts val="500"/>
        </a:spcBef>
        <a:buFont typeface="Arial"/>
        <a:buChar char="•"/>
        <a:defRPr kumimoji="1" lang="en-US" sz="1800" dirty="0">
          <a:solidFill>
            <a:schemeClr val="tx1"/>
          </a:solidFill>
          <a:latin typeface="+mn-lt"/>
        </a:defRPr>
      </a:lvl8pPr>
      <a:lvl9pPr marL="3886200" lvl="8" indent="-228600" algn="l" rtl="0" eaLnBrk="1" hangingPunct="1">
        <a:lnSpc>
          <a:spcPct val="90000"/>
        </a:lnSpc>
        <a:spcBef>
          <a:spcPts val="500"/>
        </a:spcBef>
        <a:buFont typeface="Arial"/>
        <a:buChar char="•"/>
        <a:defRPr kumimoji="1" lang="en-US" sz="1800" dirty="0">
          <a:solidFill>
            <a:schemeClr val="tx1"/>
          </a:solidFill>
          <a:latin typeface="+mn-lt"/>
        </a:defRPr>
      </a:lvl9pPr>
    </p:bodyStyle>
    <p:otherStyle>
      <a:lvl1pPr marL="0" lvl="0" algn="l" rtl="0" eaLnBrk="1" hangingPunct="1">
        <a:defRPr kumimoji="1" lang="en-US" sz="1800" dirty="0">
          <a:solidFill>
            <a:schemeClr val="tx1"/>
          </a:solidFill>
          <a:latin typeface="+mn-lt"/>
        </a:defRPr>
      </a:lvl1pPr>
      <a:lvl2pPr marL="457200" lvl="1" algn="l" rtl="0" eaLnBrk="1" hangingPunct="1">
        <a:defRPr kumimoji="1" lang="en-US" sz="1800" dirty="0">
          <a:solidFill>
            <a:schemeClr val="tx1"/>
          </a:solidFill>
          <a:latin typeface="+mn-lt"/>
        </a:defRPr>
      </a:lvl2pPr>
      <a:lvl3pPr marL="914400" lvl="2" algn="l" rtl="0" eaLnBrk="1" hangingPunct="1">
        <a:defRPr kumimoji="1" lang="en-US" sz="1800" dirty="0">
          <a:solidFill>
            <a:schemeClr val="tx1"/>
          </a:solidFill>
          <a:latin typeface="+mn-lt"/>
        </a:defRPr>
      </a:lvl3pPr>
      <a:lvl4pPr marL="1371600" lvl="3" algn="l" rtl="0" eaLnBrk="1" hangingPunct="1">
        <a:defRPr kumimoji="1" lang="en-US" sz="1800" dirty="0">
          <a:solidFill>
            <a:schemeClr val="tx1"/>
          </a:solidFill>
          <a:latin typeface="+mn-lt"/>
        </a:defRPr>
      </a:lvl4pPr>
      <a:lvl5pPr marL="1828800" lvl="4" algn="l" rtl="0" eaLnBrk="1" hangingPunct="1">
        <a:defRPr kumimoji="1" lang="en-US" sz="1800" dirty="0">
          <a:solidFill>
            <a:schemeClr val="tx1"/>
          </a:solidFill>
          <a:latin typeface="+mn-lt"/>
        </a:defRPr>
      </a:lvl5pPr>
      <a:lvl6pPr marL="2286000" lvl="5" algn="l" rtl="0" eaLnBrk="1" hangingPunct="1">
        <a:defRPr kumimoji="1" lang="en-US" sz="1800" dirty="0">
          <a:solidFill>
            <a:schemeClr val="tx1"/>
          </a:solidFill>
          <a:latin typeface="+mn-lt"/>
        </a:defRPr>
      </a:lvl6pPr>
      <a:lvl7pPr marL="2743200" lvl="6" algn="l" rtl="0" eaLnBrk="1" hangingPunct="1">
        <a:defRPr kumimoji="1" lang="en-US" sz="1800" dirty="0">
          <a:solidFill>
            <a:schemeClr val="tx1"/>
          </a:solidFill>
          <a:latin typeface="+mn-lt"/>
        </a:defRPr>
      </a:lvl7pPr>
      <a:lvl8pPr marL="3200400" lvl="7" algn="l" rtl="0" eaLnBrk="1" hangingPunct="1">
        <a:defRPr kumimoji="1" lang="en-US" sz="1800" dirty="0">
          <a:solidFill>
            <a:schemeClr val="tx1"/>
          </a:solidFill>
          <a:latin typeface="+mn-lt"/>
        </a:defRPr>
      </a:lvl8pPr>
      <a:lvl9pPr marL="3657600" lvl="8" algn="l" rtl="0" eaLnBrk="1" hangingPunct="1">
        <a:defRPr kumimoji="1"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6.png"/><Relationship Id="rId5" Type="http://schemas.openxmlformats.org/officeDocument/2006/relationships/image" Target="../media/image18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https://www.the-sunlight-group.com/de/global/industries/industrial-mobility/"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file:///C:\Users\hiros\AppData\Local\Temp\MicrosoftEdgeDownloads\5dcbeeb0-e68c-44d5-9ced-1704e26d8b86\s00170-017-0895-8.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1.gif"/><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kei18.github.io/note/posts/mapf-tutoria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EA3B689-9737-099F-9EEF-6B04E665C604}"/>
              </a:ext>
            </a:extLst>
          </p:cNvPr>
          <p:cNvSpPr>
            <a:spLocks noGrp="1"/>
          </p:cNvSpPr>
          <p:nvPr>
            <p:ph type="ctrTitle"/>
          </p:nvPr>
        </p:nvSpPr>
        <p:spPr>
          <a:xfrm>
            <a:off x="1711824" y="1301899"/>
            <a:ext cx="9580238" cy="1979920"/>
          </a:xfrm>
        </p:spPr>
        <p:txBody>
          <a:bodyPr/>
          <a:lstStyle/>
          <a:p>
            <a:r>
              <a:rPr lang="ja-JP" altLang="en-US" sz="4000" b="0" dirty="0"/>
              <a:t>複数</a:t>
            </a:r>
            <a:r>
              <a:rPr lang="en-US" altLang="ja-JP" sz="4000" b="0" dirty="0"/>
              <a:t>AMR</a:t>
            </a:r>
            <a:r>
              <a:rPr lang="ja-JP" altLang="en-US" sz="4000" b="0" dirty="0"/>
              <a:t>に向けた</a:t>
            </a:r>
            <a:br>
              <a:rPr lang="en-US" altLang="ja-JP" sz="4000" b="0" dirty="0"/>
            </a:br>
            <a:r>
              <a:rPr lang="ja-JP" altLang="en-US" sz="4000" b="0" dirty="0"/>
              <a:t>施設レイアウト最適化のための</a:t>
            </a:r>
            <a:br>
              <a:rPr lang="en-US" altLang="ja-JP" sz="4000" b="0" dirty="0"/>
            </a:br>
            <a:r>
              <a:rPr lang="ja-JP" altLang="en-US" sz="4000" b="0" dirty="0"/>
              <a:t>高速なマップ評価手法の提案</a:t>
            </a:r>
            <a:endParaRPr lang="ja-JP" altLang="en-US" sz="4000" dirty="0"/>
          </a:p>
        </p:txBody>
      </p:sp>
      <p:sp>
        <p:nvSpPr>
          <p:cNvPr id="3" name="スライド番号プレースホルダー 2">
            <a:extLst>
              <a:ext uri="{FF2B5EF4-FFF2-40B4-BE49-F238E27FC236}">
                <a16:creationId xmlns:a16="http://schemas.microsoft.com/office/drawing/2014/main" id="{17307E02-18BB-CB27-52B5-4A79A5943381}"/>
              </a:ext>
            </a:extLst>
          </p:cNvPr>
          <p:cNvSpPr>
            <a:spLocks noGrp="1"/>
          </p:cNvSpPr>
          <p:nvPr>
            <p:ph type="sldNum" sz="quarter" idx="12"/>
          </p:nvPr>
        </p:nvSpPr>
        <p:spPr/>
        <p:txBody>
          <a:bodyPr/>
          <a:lstStyle/>
          <a:p>
            <a:fld id="{E04137EE-3015-4950-A5F8-6952C35479F5}" type="slidenum">
              <a:rPr kumimoji="1" lang="ja-JP" altLang="en-US" smtClean="0"/>
              <a:t>1</a:t>
            </a:fld>
            <a:endParaRPr kumimoji="1" lang="ja-JP" altLang="en-US"/>
          </a:p>
        </p:txBody>
      </p:sp>
      <p:sp>
        <p:nvSpPr>
          <p:cNvPr id="5" name="テキスト プレースホルダー 4">
            <a:extLst>
              <a:ext uri="{FF2B5EF4-FFF2-40B4-BE49-F238E27FC236}">
                <a16:creationId xmlns:a16="http://schemas.microsoft.com/office/drawing/2014/main" id="{99015DED-A7D8-FEAA-145C-EF7EDABAE7AA}"/>
              </a:ext>
            </a:extLst>
          </p:cNvPr>
          <p:cNvSpPr>
            <a:spLocks noGrp="1"/>
          </p:cNvSpPr>
          <p:nvPr>
            <p:ph type="body" sz="quarter" idx="13"/>
          </p:nvPr>
        </p:nvSpPr>
        <p:spPr/>
        <p:txBody>
          <a:bodyPr/>
          <a:lstStyle/>
          <a:p>
            <a:r>
              <a:rPr lang="ja-JP" altLang="en-US" dirty="0"/>
              <a:t>望月洋彰</a:t>
            </a:r>
          </a:p>
        </p:txBody>
      </p:sp>
    </p:spTree>
    <p:extLst>
      <p:ext uri="{BB962C8B-B14F-4D97-AF65-F5344CB8AC3E}">
        <p14:creationId xmlns:p14="http://schemas.microsoft.com/office/powerpoint/2010/main" val="184067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D6C96-6EFA-3A9C-47E9-4165444301C1}"/>
            </a:ext>
          </a:extLst>
        </p:cNvPr>
        <p:cNvGrpSpPr/>
        <p:nvPr/>
      </p:nvGrpSpPr>
      <p:grpSpPr>
        <a:xfrm>
          <a:off x="0" y="0"/>
          <a:ext cx="0" cy="0"/>
          <a:chOff x="0" y="0"/>
          <a:chExt cx="0" cy="0"/>
        </a:xfrm>
      </p:grpSpPr>
      <p:sp>
        <p:nvSpPr>
          <p:cNvPr id="10" name="正方形/長方形 9">
            <a:extLst>
              <a:ext uri="{FF2B5EF4-FFF2-40B4-BE49-F238E27FC236}">
                <a16:creationId xmlns:a16="http://schemas.microsoft.com/office/drawing/2014/main" id="{BDAB64C9-AAD0-397C-683F-DF06D7D1F351}"/>
              </a:ext>
            </a:extLst>
          </p:cNvPr>
          <p:cNvSpPr/>
          <p:nvPr/>
        </p:nvSpPr>
        <p:spPr>
          <a:xfrm>
            <a:off x="838200" y="1660975"/>
            <a:ext cx="4298565" cy="4713288"/>
          </a:xfrm>
          <a:prstGeom prst="rect">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A4E7616-5216-B213-0C2A-E21FB9DD265A}"/>
              </a:ext>
            </a:extLst>
          </p:cNvPr>
          <p:cNvSpPr/>
          <p:nvPr/>
        </p:nvSpPr>
        <p:spPr>
          <a:xfrm>
            <a:off x="838200" y="1374146"/>
            <a:ext cx="2510790" cy="553268"/>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25A0921-8000-4111-BC9C-5378400690F8}"/>
              </a:ext>
            </a:extLst>
          </p:cNvPr>
          <p:cNvSpPr/>
          <p:nvPr/>
        </p:nvSpPr>
        <p:spPr>
          <a:xfrm>
            <a:off x="5743415" y="1643062"/>
            <a:ext cx="6098065" cy="4713288"/>
          </a:xfrm>
          <a:prstGeom prst="rect">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ECCB202-1799-16BE-A2D0-F1EE48371A55}"/>
              </a:ext>
            </a:extLst>
          </p:cNvPr>
          <p:cNvSpPr>
            <a:spLocks noGrp="1"/>
          </p:cNvSpPr>
          <p:nvPr>
            <p:ph type="title" idx="10"/>
          </p:nvPr>
        </p:nvSpPr>
        <p:spPr/>
        <p:txBody>
          <a:bodyPr/>
          <a:lstStyle/>
          <a:p>
            <a:r>
              <a:rPr lang="ja-JP" altLang="en-US" dirty="0"/>
              <a:t>マップ条件</a:t>
            </a:r>
          </a:p>
        </p:txBody>
      </p:sp>
      <p:sp>
        <p:nvSpPr>
          <p:cNvPr id="3" name="スライド番号プレースホルダー 2">
            <a:extLst>
              <a:ext uri="{FF2B5EF4-FFF2-40B4-BE49-F238E27FC236}">
                <a16:creationId xmlns:a16="http://schemas.microsoft.com/office/drawing/2014/main" id="{45F6BC7F-7B2C-8736-D6F8-BB9DCFD1D775}"/>
              </a:ext>
            </a:extLst>
          </p:cNvPr>
          <p:cNvSpPr>
            <a:spLocks noGrp="1"/>
          </p:cNvSpPr>
          <p:nvPr>
            <p:ph type="sldNum" sz="quarter" idx="13"/>
          </p:nvPr>
        </p:nvSpPr>
        <p:spPr/>
        <p:txBody>
          <a:bodyPr/>
          <a:lstStyle/>
          <a:p>
            <a:fld id="{E04137EE-3015-4950-A5F8-6952C35479F5}" type="slidenum">
              <a:rPr kumimoji="1" lang="ja-JP" altLang="en-US" smtClean="0"/>
              <a:t>10</a:t>
            </a:fld>
            <a:endParaRPr kumimoji="1" lang="ja-JP" altLang="en-US"/>
          </a:p>
        </p:txBody>
      </p:sp>
      <p:pic>
        <p:nvPicPr>
          <p:cNvPr id="35" name="図 34">
            <a:extLst>
              <a:ext uri="{FF2B5EF4-FFF2-40B4-BE49-F238E27FC236}">
                <a16:creationId xmlns:a16="http://schemas.microsoft.com/office/drawing/2014/main" id="{E74AB9F8-7978-058E-1469-582E9B2E03C5}"/>
              </a:ext>
            </a:extLst>
          </p:cNvPr>
          <p:cNvPicPr>
            <a:picLocks noChangeAspect="1"/>
          </p:cNvPicPr>
          <p:nvPr/>
        </p:nvPicPr>
        <p:blipFill>
          <a:blip r:embed="rId3"/>
          <a:srcRect r="2456" b="12996"/>
          <a:stretch>
            <a:fillRect/>
          </a:stretch>
        </p:blipFill>
        <p:spPr>
          <a:xfrm>
            <a:off x="6166401" y="3341821"/>
            <a:ext cx="5187399" cy="2742684"/>
          </a:xfrm>
          <a:prstGeom prst="rect">
            <a:avLst/>
          </a:prstGeom>
        </p:spPr>
      </p:pic>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3259609-0697-7128-F7D2-59EFC641050B}"/>
                  </a:ext>
                </a:extLst>
              </p:cNvPr>
              <p:cNvSpPr txBox="1"/>
              <p:nvPr/>
            </p:nvSpPr>
            <p:spPr>
              <a:xfrm>
                <a:off x="6459695" y="1803082"/>
                <a:ext cx="4579620" cy="77886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𝑗</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eqArr>
                            <m:eqArrPr>
                              <m:ctrlPr>
                                <a:rPr lang="en-US" altLang="ja-JP" sz="2000" b="0" i="1" smtClean="0">
                                  <a:latin typeface="Cambria Math" panose="02040503050406030204" pitchFamily="18" charset="0"/>
                                </a:rPr>
                              </m:ctrlPr>
                            </m:eqArrPr>
                            <m:e>
                              <m:r>
                                <a:rPr lang="en-US" altLang="ja-JP" sz="2000" b="0" i="1" smtClean="0">
                                  <a:latin typeface="Cambria Math" panose="02040503050406030204" pitchFamily="18" charset="0"/>
                                </a:rPr>
                                <m:t>1</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      </m:t>
                              </m:r>
                              <m:r>
                                <a:rPr lang="ja-JP" altLang="en-US" sz="2000" i="1">
                                  <a:latin typeface="Cambria Math" panose="02040503050406030204" pitchFamily="18" charset="0"/>
                                </a:rPr>
                                <m:t>障害物があるとき</m:t>
                              </m:r>
                              <m:r>
                                <a:rPr lang="en-US" altLang="ja-JP" sz="2000" b="0" i="1" smtClean="0">
                                  <a:latin typeface="Cambria Math" panose="02040503050406030204" pitchFamily="18" charset="0"/>
                                </a:rPr>
                                <m:t>    </m:t>
                              </m:r>
                            </m:e>
                            <m:e>
                              <m:r>
                                <a:rPr lang="en-US" altLang="ja-JP" sz="2000" b="0" i="1" smtClean="0">
                                  <a:latin typeface="Cambria Math" panose="02040503050406030204" pitchFamily="18" charset="0"/>
                                </a:rPr>
                                <m:t>0</m:t>
                              </m:r>
                              <m:r>
                                <a:rPr lang="en-US" altLang="ja-JP" sz="2000" b="0" i="0" smtClean="0">
                                  <a:latin typeface="Cambria Math" panose="02040503050406030204" pitchFamily="18" charset="0"/>
                                </a:rPr>
                                <m:t>        </m:t>
                              </m:r>
                              <m:r>
                                <a:rPr lang="ja-JP" altLang="en-US" sz="2000" i="1">
                                  <a:latin typeface="Cambria Math" panose="02040503050406030204" pitchFamily="18" charset="0"/>
                                </a:rPr>
                                <m:t>それ以外の場所</m:t>
                              </m:r>
                              <m:r>
                                <a:rPr lang="en-US" altLang="ja-JP" sz="2000" b="0" i="1" smtClean="0">
                                  <a:latin typeface="Cambria Math" panose="02040503050406030204" pitchFamily="18" charset="0"/>
                                </a:rPr>
                                <m:t>       </m:t>
                              </m:r>
                            </m:e>
                          </m:eqArr>
                        </m:e>
                      </m:d>
                    </m:oMath>
                  </m:oMathPara>
                </a14:m>
                <a:endParaRPr lang="ja-JP" altLang="en-US" sz="2000" dirty="0"/>
              </a:p>
            </p:txBody>
          </p:sp>
        </mc:Choice>
        <mc:Fallback xmlns="">
          <p:sp>
            <p:nvSpPr>
              <p:cNvPr id="36" name="テキスト ボックス 35">
                <a:extLst>
                  <a:ext uri="{FF2B5EF4-FFF2-40B4-BE49-F238E27FC236}">
                    <a16:creationId xmlns:a16="http://schemas.microsoft.com/office/drawing/2014/main" id="{E3259609-0697-7128-F7D2-59EFC641050B}"/>
                  </a:ext>
                </a:extLst>
              </p:cNvPr>
              <p:cNvSpPr txBox="1">
                <a:spLocks noRot="1" noChangeAspect="1" noMove="1" noResize="1" noEditPoints="1" noAdjustHandles="1" noChangeArrowheads="1" noChangeShapeType="1" noTextEdit="1"/>
              </p:cNvSpPr>
              <p:nvPr/>
            </p:nvSpPr>
            <p:spPr>
              <a:xfrm>
                <a:off x="6459695" y="1803082"/>
                <a:ext cx="4579620" cy="778868"/>
              </a:xfrm>
              <a:prstGeom prst="rect">
                <a:avLst/>
              </a:prstGeom>
              <a:blipFill>
                <a:blip r:embed="rId4"/>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F9B531C9-8E56-F96F-F957-86828B55DC0A}"/>
                  </a:ext>
                </a:extLst>
              </p:cNvPr>
              <p:cNvSpPr txBox="1"/>
              <p:nvPr/>
            </p:nvSpPr>
            <p:spPr>
              <a:xfrm>
                <a:off x="6333965" y="2581950"/>
                <a:ext cx="5069365" cy="77886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𝑃</m:t>
                          </m:r>
                        </m:e>
                        <m:sub>
                          <m:r>
                            <a:rPr lang="en-US" altLang="ja-JP" sz="2000" b="0" i="1" smtClean="0">
                              <a:latin typeface="Cambria Math" panose="02040503050406030204" pitchFamily="18" charset="0"/>
                            </a:rPr>
                            <m:t>𝑘</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𝑗</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eqArr>
                            <m:eqArrPr>
                              <m:ctrlPr>
                                <a:rPr lang="en-US" altLang="ja-JP" sz="2000" b="0" i="1" smtClean="0">
                                  <a:latin typeface="Cambria Math" panose="02040503050406030204" pitchFamily="18" charset="0"/>
                                </a:rPr>
                              </m:ctrlPr>
                            </m:eqArrPr>
                            <m:e>
                              <m:r>
                                <a:rPr lang="en-US" altLang="ja-JP" sz="2000" b="0" i="1" smtClean="0">
                                  <a:latin typeface="Cambria Math" panose="02040503050406030204" pitchFamily="18" charset="0"/>
                                </a:rPr>
                                <m:t>1       </m:t>
                              </m:r>
                              <m:r>
                                <m:rPr>
                                  <m:sty m:val="p"/>
                                </m:rPr>
                                <a:rPr lang="en-US" altLang="ja-JP" sz="2000" b="0" i="0" smtClean="0">
                                  <a:latin typeface="Cambria Math" panose="02040503050406030204" pitchFamily="18" charset="0"/>
                                </a:rPr>
                                <m:t>AM</m:t>
                              </m:r>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R</m:t>
                                  </m:r>
                                </m:e>
                                <m:sub>
                                  <m:r>
                                    <m:rPr>
                                      <m:sty m:val="p"/>
                                    </m:rPr>
                                    <a:rPr lang="en-US" altLang="ja-JP" sz="2000" b="0" i="0" smtClean="0">
                                      <a:latin typeface="Cambria Math" panose="02040503050406030204" pitchFamily="18" charset="0"/>
                                    </a:rPr>
                                    <m:t>k</m:t>
                                  </m:r>
                                </m:sub>
                              </m:sSub>
                              <m:r>
                                <a:rPr lang="ja-JP" altLang="en-US" sz="2000" i="1">
                                  <a:latin typeface="Cambria Math" panose="02040503050406030204" pitchFamily="18" charset="0"/>
                                </a:rPr>
                                <m:t>の</m:t>
                              </m:r>
                              <m:sSup>
                                <m:sSupPr>
                                  <m:ctrlPr>
                                    <a:rPr lang="en-US" altLang="ja-JP" sz="2000" i="1">
                                      <a:latin typeface="Cambria Math" panose="02040503050406030204" pitchFamily="18" charset="0"/>
                                    </a:rPr>
                                  </m:ctrlPr>
                                </m:sSupPr>
                                <m:e>
                                  <m:r>
                                    <m:rPr>
                                      <m:sty m:val="p"/>
                                    </m:rPr>
                                    <a:rPr lang="en-US" altLang="ja-JP" sz="2000">
                                      <a:latin typeface="Cambria Math" panose="02040503050406030204" pitchFamily="18" charset="0"/>
                                    </a:rPr>
                                    <m:t>A</m:t>
                                  </m:r>
                                </m:e>
                                <m:sup>
                                  <m:r>
                                    <a:rPr lang="en-US" altLang="ja-JP" sz="2000" i="1">
                                      <a:latin typeface="Cambria Math" panose="02040503050406030204" pitchFamily="18" charset="0"/>
                                    </a:rPr>
                                    <m:t>∗</m:t>
                                  </m:r>
                                </m:sup>
                              </m:sSup>
                              <m:r>
                                <a:rPr lang="ja-JP" altLang="en-US" sz="2000" i="1" smtClean="0">
                                  <a:latin typeface="Cambria Math" panose="02040503050406030204" pitchFamily="18" charset="0"/>
                                </a:rPr>
                                <m:t>経路</m:t>
                              </m:r>
                              <m:r>
                                <a:rPr lang="ja-JP" altLang="en-US" sz="2000" i="1">
                                  <a:latin typeface="Cambria Math" panose="02040503050406030204" pitchFamily="18" charset="0"/>
                                </a:rPr>
                                <m:t>位置</m:t>
                              </m:r>
                              <m:r>
                                <a:rPr lang="en-US" altLang="ja-JP" sz="2000" b="0" i="1" smtClean="0">
                                  <a:latin typeface="Cambria Math" panose="02040503050406030204" pitchFamily="18" charset="0"/>
                                </a:rPr>
                                <m:t>      </m:t>
                              </m:r>
                            </m:e>
                            <m:e>
                              <m:r>
                                <a:rPr lang="en-US" altLang="ja-JP" sz="2000" i="1">
                                  <a:latin typeface="Cambria Math" panose="02040503050406030204" pitchFamily="18" charset="0"/>
                                </a:rPr>
                                <m:t>0</m:t>
                              </m:r>
                              <m:r>
                                <a:rPr lang="en-US" altLang="ja-JP" sz="2000" b="0" i="1" smtClean="0">
                                  <a:latin typeface="Cambria Math" panose="02040503050406030204" pitchFamily="18" charset="0"/>
                                </a:rPr>
                                <m:t>       </m:t>
                              </m:r>
                              <m:r>
                                <a:rPr lang="en-US" altLang="ja-JP" sz="2000" b="0" i="0" smtClean="0">
                                  <a:latin typeface="Cambria Math" panose="02040503050406030204" pitchFamily="18" charset="0"/>
                                </a:rPr>
                                <m:t> </m:t>
                              </m:r>
                              <m:r>
                                <a:rPr lang="ja-JP" altLang="en-US" sz="2000" i="1">
                                  <a:latin typeface="Cambria Math" panose="02040503050406030204" pitchFamily="18" charset="0"/>
                                </a:rPr>
                                <m:t>それ以外の場所</m:t>
                              </m:r>
                              <m:r>
                                <a:rPr lang="en-US" altLang="ja-JP" sz="2000" b="0" i="0" smtClean="0">
                                  <a:latin typeface="Cambria Math" panose="02040503050406030204" pitchFamily="18" charset="0"/>
                                </a:rPr>
                                <m:t>            </m:t>
                              </m:r>
                            </m:e>
                          </m:eqArr>
                        </m:e>
                      </m:d>
                    </m:oMath>
                  </m:oMathPara>
                </a14:m>
                <a:endParaRPr lang="ja-JP" altLang="en-US" sz="2000" dirty="0"/>
              </a:p>
            </p:txBody>
          </p:sp>
        </mc:Choice>
        <mc:Fallback xmlns="">
          <p:sp>
            <p:nvSpPr>
              <p:cNvPr id="39" name="テキスト ボックス 38">
                <a:extLst>
                  <a:ext uri="{FF2B5EF4-FFF2-40B4-BE49-F238E27FC236}">
                    <a16:creationId xmlns:a16="http://schemas.microsoft.com/office/drawing/2014/main" id="{F9B531C9-8E56-F96F-F957-86828B55DC0A}"/>
                  </a:ext>
                </a:extLst>
              </p:cNvPr>
              <p:cNvSpPr txBox="1">
                <a:spLocks noRot="1" noChangeAspect="1" noMove="1" noResize="1" noEditPoints="1" noAdjustHandles="1" noChangeArrowheads="1" noChangeShapeType="1" noTextEdit="1"/>
              </p:cNvSpPr>
              <p:nvPr/>
            </p:nvSpPr>
            <p:spPr>
              <a:xfrm>
                <a:off x="6333965" y="2581950"/>
                <a:ext cx="5069365" cy="778868"/>
              </a:xfrm>
              <a:prstGeom prst="rect">
                <a:avLst/>
              </a:prstGeom>
              <a:blipFill>
                <a:blip r:embed="rId5"/>
                <a:stretch>
                  <a:fillRect/>
                </a:stretch>
              </a:blipFill>
              <a:ln>
                <a:noFill/>
              </a:ln>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749E89AC-5ABA-3507-2F6F-C18C8448A7E6}"/>
              </a:ext>
            </a:extLst>
          </p:cNvPr>
          <p:cNvSpPr txBox="1"/>
          <p:nvPr/>
        </p:nvSpPr>
        <p:spPr>
          <a:xfrm>
            <a:off x="1129505" y="2192516"/>
            <a:ext cx="3230880" cy="830997"/>
          </a:xfrm>
          <a:prstGeom prst="rect">
            <a:avLst/>
          </a:prstGeom>
          <a:noFill/>
        </p:spPr>
        <p:txBody>
          <a:bodyPr wrap="square" rtlCol="0">
            <a:spAutoFit/>
          </a:bodyPr>
          <a:lstStyle/>
          <a:p>
            <a:r>
              <a:rPr lang="ja-JP" altLang="en-US" sz="2400" dirty="0"/>
              <a:t>マップサイズ</a:t>
            </a:r>
            <a:r>
              <a:rPr lang="en-US" altLang="ja-JP" sz="2400" dirty="0"/>
              <a:t>(18 x 18) </a:t>
            </a:r>
          </a:p>
          <a:p>
            <a:r>
              <a:rPr lang="en-US" altLang="ja-JP" sz="2400" dirty="0"/>
              <a:t>AMR</a:t>
            </a:r>
            <a:r>
              <a:rPr lang="ja-JP" altLang="en-US" sz="2400" dirty="0"/>
              <a:t>台数：</a:t>
            </a:r>
            <a:r>
              <a:rPr lang="en-US" altLang="ja-JP" sz="2400" dirty="0"/>
              <a:t>2-10</a:t>
            </a:r>
            <a:r>
              <a:rPr lang="ja-JP" altLang="en-US" sz="2400" dirty="0"/>
              <a:t>台</a:t>
            </a:r>
            <a:endParaRPr lang="en-US" altLang="ja-JP" sz="2400" dirty="0"/>
          </a:p>
        </p:txBody>
      </p:sp>
      <p:sp>
        <p:nvSpPr>
          <p:cNvPr id="6" name="テキスト ボックス 5">
            <a:extLst>
              <a:ext uri="{FF2B5EF4-FFF2-40B4-BE49-F238E27FC236}">
                <a16:creationId xmlns:a16="http://schemas.microsoft.com/office/drawing/2014/main" id="{18B96C91-9C04-437E-5A29-1A3B7CA72542}"/>
              </a:ext>
            </a:extLst>
          </p:cNvPr>
          <p:cNvSpPr txBox="1"/>
          <p:nvPr/>
        </p:nvSpPr>
        <p:spPr>
          <a:xfrm>
            <a:off x="838200" y="1422062"/>
            <a:ext cx="2510790" cy="461665"/>
          </a:xfrm>
          <a:prstGeom prst="rect">
            <a:avLst/>
          </a:prstGeom>
          <a:noFill/>
        </p:spPr>
        <p:txBody>
          <a:bodyPr wrap="square" rtlCol="0">
            <a:spAutoFit/>
          </a:bodyPr>
          <a:lstStyle/>
          <a:p>
            <a:pPr algn="ctr"/>
            <a:r>
              <a:rPr kumimoji="1" lang="ja-JP" altLang="en-US" sz="2400" dirty="0"/>
              <a:t>マップ条件</a:t>
            </a:r>
          </a:p>
        </p:txBody>
      </p:sp>
      <p:sp>
        <p:nvSpPr>
          <p:cNvPr id="7" name="テキスト ボックス 6">
            <a:extLst>
              <a:ext uri="{FF2B5EF4-FFF2-40B4-BE49-F238E27FC236}">
                <a16:creationId xmlns:a16="http://schemas.microsoft.com/office/drawing/2014/main" id="{B9872028-FA41-FB61-FBA4-10DDC9F6169F}"/>
              </a:ext>
            </a:extLst>
          </p:cNvPr>
          <p:cNvSpPr txBox="1"/>
          <p:nvPr/>
        </p:nvSpPr>
        <p:spPr>
          <a:xfrm>
            <a:off x="7005654" y="5982071"/>
            <a:ext cx="3829050" cy="369332"/>
          </a:xfrm>
          <a:prstGeom prst="rect">
            <a:avLst/>
          </a:prstGeom>
          <a:noFill/>
        </p:spPr>
        <p:txBody>
          <a:bodyPr wrap="square" rtlCol="0">
            <a:spAutoFit/>
          </a:bodyPr>
          <a:lstStyle/>
          <a:p>
            <a:pPr algn="ctr"/>
            <a:r>
              <a:rPr kumimoji="1" lang="en-US" altLang="ja-JP" dirty="0"/>
              <a:t>AMR</a:t>
            </a:r>
            <a:r>
              <a:rPr lang="en-US" altLang="ja-JP" dirty="0"/>
              <a:t>2</a:t>
            </a:r>
            <a:r>
              <a:rPr lang="ja-JP" altLang="en-US" dirty="0"/>
              <a:t>台のときの入力マップ</a:t>
            </a:r>
            <a:endParaRPr kumimoji="1" lang="ja-JP" altLang="en-US" dirty="0"/>
          </a:p>
        </p:txBody>
      </p:sp>
      <p:sp>
        <p:nvSpPr>
          <p:cNvPr id="12" name="四角形: 角を丸くする 11">
            <a:extLst>
              <a:ext uri="{FF2B5EF4-FFF2-40B4-BE49-F238E27FC236}">
                <a16:creationId xmlns:a16="http://schemas.microsoft.com/office/drawing/2014/main" id="{313E8355-B230-81B8-BDCF-ABE5ABC75784}"/>
              </a:ext>
            </a:extLst>
          </p:cNvPr>
          <p:cNvSpPr/>
          <p:nvPr/>
        </p:nvSpPr>
        <p:spPr>
          <a:xfrm>
            <a:off x="5743415" y="1374146"/>
            <a:ext cx="1640365" cy="553268"/>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DE21A9C-D2DA-4F9B-7D36-152E93520842}"/>
              </a:ext>
            </a:extLst>
          </p:cNvPr>
          <p:cNvSpPr txBox="1"/>
          <p:nvPr/>
        </p:nvSpPr>
        <p:spPr>
          <a:xfrm>
            <a:off x="5743415" y="1422062"/>
            <a:ext cx="1623060"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kumimoji="1" lang="ja-JP" altLang="en-US" sz="2400" dirty="0"/>
              <a:t>入力マップ</a:t>
            </a:r>
          </a:p>
        </p:txBody>
      </p:sp>
      <p:pic>
        <p:nvPicPr>
          <p:cNvPr id="14" name="図 13" descr="グラフ&#10;&#10;AI 生成コンテンツは誤りを含む可能性があります。">
            <a:extLst>
              <a:ext uri="{FF2B5EF4-FFF2-40B4-BE49-F238E27FC236}">
                <a16:creationId xmlns:a16="http://schemas.microsoft.com/office/drawing/2014/main" id="{1CA28600-3355-A1FA-C3E0-C44025DD7B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5234" y="3174806"/>
            <a:ext cx="3105959" cy="3077201"/>
          </a:xfrm>
          <a:prstGeom prst="rect">
            <a:avLst/>
          </a:prstGeom>
        </p:spPr>
      </p:pic>
    </p:spTree>
    <p:extLst>
      <p:ext uri="{BB962C8B-B14F-4D97-AF65-F5344CB8AC3E}">
        <p14:creationId xmlns:p14="http://schemas.microsoft.com/office/powerpoint/2010/main" val="549614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3589E9-D230-7EEF-B198-023AB93CA2A3}"/>
              </a:ext>
            </a:extLst>
          </p:cNvPr>
          <p:cNvSpPr>
            <a:spLocks noGrp="1"/>
          </p:cNvSpPr>
          <p:nvPr>
            <p:ph type="title" idx="10"/>
          </p:nvPr>
        </p:nvSpPr>
        <p:spPr/>
        <p:txBody>
          <a:bodyPr/>
          <a:lstStyle/>
          <a:p>
            <a:r>
              <a:rPr kumimoji="1" lang="en-US" altLang="ja-JP" dirty="0"/>
              <a:t>Result: </a:t>
            </a:r>
            <a:r>
              <a:rPr lang="ja-JP" altLang="en-US" dirty="0"/>
              <a:t>計算時間</a:t>
            </a:r>
            <a:endParaRPr kumimoji="1" lang="ja-JP" altLang="en-US" dirty="0"/>
          </a:p>
        </p:txBody>
      </p:sp>
      <p:sp>
        <p:nvSpPr>
          <p:cNvPr id="3" name="スライド番号プレースホルダー 2">
            <a:extLst>
              <a:ext uri="{FF2B5EF4-FFF2-40B4-BE49-F238E27FC236}">
                <a16:creationId xmlns:a16="http://schemas.microsoft.com/office/drawing/2014/main" id="{70CF835A-E5AF-B1D7-210B-1F935A228377}"/>
              </a:ext>
            </a:extLst>
          </p:cNvPr>
          <p:cNvSpPr>
            <a:spLocks noGrp="1"/>
          </p:cNvSpPr>
          <p:nvPr>
            <p:ph type="sldNum" sz="quarter" idx="13"/>
          </p:nvPr>
        </p:nvSpPr>
        <p:spPr>
          <a:xfrm>
            <a:off x="8610600" y="6344775"/>
            <a:ext cx="2743200" cy="365125"/>
          </a:xfrm>
        </p:spPr>
        <p:txBody>
          <a:bodyPr/>
          <a:lstStyle/>
          <a:p>
            <a:fld id="{E04137EE-3015-4950-A5F8-6952C35479F5}" type="slidenum">
              <a:rPr kumimoji="1" lang="ja-JP" altLang="en-US" smtClean="0"/>
              <a:t>11</a:t>
            </a:fld>
            <a:endParaRPr kumimoji="1" lang="ja-JP" altLang="en-US" dirty="0"/>
          </a:p>
        </p:txBody>
      </p:sp>
      <p:sp>
        <p:nvSpPr>
          <p:cNvPr id="5" name="テキスト ボックス 4">
            <a:extLst>
              <a:ext uri="{FF2B5EF4-FFF2-40B4-BE49-F238E27FC236}">
                <a16:creationId xmlns:a16="http://schemas.microsoft.com/office/drawing/2014/main" id="{11AD5886-220C-0872-5225-F470AC2575D3}"/>
              </a:ext>
            </a:extLst>
          </p:cNvPr>
          <p:cNvSpPr txBox="1"/>
          <p:nvPr/>
        </p:nvSpPr>
        <p:spPr>
          <a:xfrm>
            <a:off x="838200" y="1417787"/>
            <a:ext cx="5762787" cy="461665"/>
          </a:xfrm>
          <a:prstGeom prst="rect">
            <a:avLst/>
          </a:prstGeom>
          <a:noFill/>
        </p:spPr>
        <p:txBody>
          <a:bodyPr wrap="square" rtlCol="0">
            <a:spAutoFit/>
          </a:bodyPr>
          <a:lstStyle/>
          <a:p>
            <a:pPr marL="342900" indent="-342900">
              <a:buFont typeface="Wingdings" panose="05000000000000000000" pitchFamily="2" charset="2"/>
              <a:buChar char="u"/>
            </a:pPr>
            <a:r>
              <a:rPr lang="en-US" altLang="ja-JP" sz="2400" dirty="0"/>
              <a:t>1</a:t>
            </a:r>
            <a:r>
              <a:rPr lang="ja-JP" altLang="en-US" sz="2400" dirty="0"/>
              <a:t>マップ当たりの計算時間</a:t>
            </a:r>
            <a:endParaRPr kumimoji="1" lang="ja-JP" altLang="en-US" sz="2400" dirty="0"/>
          </a:p>
        </p:txBody>
      </p:sp>
      <p:sp>
        <p:nvSpPr>
          <p:cNvPr id="13" name="テキスト ボックス 12">
            <a:extLst>
              <a:ext uri="{FF2B5EF4-FFF2-40B4-BE49-F238E27FC236}">
                <a16:creationId xmlns:a16="http://schemas.microsoft.com/office/drawing/2014/main" id="{91109999-4691-EB72-A9CE-FD4C9E23B234}"/>
              </a:ext>
            </a:extLst>
          </p:cNvPr>
          <p:cNvSpPr txBox="1"/>
          <p:nvPr/>
        </p:nvSpPr>
        <p:spPr>
          <a:xfrm>
            <a:off x="1645322" y="6190410"/>
            <a:ext cx="9038925" cy="461665"/>
          </a:xfrm>
          <a:prstGeom prst="rect">
            <a:avLst/>
          </a:prstGeom>
          <a:noFill/>
        </p:spPr>
        <p:txBody>
          <a:bodyPr wrap="square">
            <a:spAutoFit/>
          </a:bodyPr>
          <a:lstStyle/>
          <a:p>
            <a:pPr algn="ctr"/>
            <a:r>
              <a:rPr lang="en-US" altLang="ja-JP" sz="2400" dirty="0"/>
              <a:t>A*+CNN</a:t>
            </a:r>
            <a:r>
              <a:rPr lang="ja-JP" altLang="en-US" sz="2400" dirty="0"/>
              <a:t>では計算時間が急増せず、</a:t>
            </a:r>
            <a:r>
              <a:rPr lang="en-US" altLang="ja-JP" sz="2400" dirty="0"/>
              <a:t>CBS</a:t>
            </a:r>
            <a:r>
              <a:rPr lang="ja-JP" altLang="en-US" sz="2400" dirty="0"/>
              <a:t>に比べ高速化</a:t>
            </a:r>
          </a:p>
        </p:txBody>
      </p:sp>
      <p:graphicFrame>
        <p:nvGraphicFramePr>
          <p:cNvPr id="4" name="グラフ 3">
            <a:extLst>
              <a:ext uri="{FF2B5EF4-FFF2-40B4-BE49-F238E27FC236}">
                <a16:creationId xmlns:a16="http://schemas.microsoft.com/office/drawing/2014/main" id="{50918F78-71FA-F723-F0C8-1A03EF1575C7}"/>
              </a:ext>
            </a:extLst>
          </p:cNvPr>
          <p:cNvGraphicFramePr>
            <a:graphicFrameLocks/>
          </p:cNvGraphicFramePr>
          <p:nvPr>
            <p:extLst>
              <p:ext uri="{D42A27DB-BD31-4B8C-83A1-F6EECF244321}">
                <p14:modId xmlns:p14="http://schemas.microsoft.com/office/powerpoint/2010/main" val="3057124489"/>
              </p:ext>
            </p:extLst>
          </p:nvPr>
        </p:nvGraphicFramePr>
        <p:xfrm>
          <a:off x="2672061" y="2050607"/>
          <a:ext cx="6181813" cy="3781782"/>
        </p:xfrm>
        <a:graphic>
          <a:graphicData uri="http://schemas.openxmlformats.org/drawingml/2006/chart">
            <c:chart xmlns:c="http://schemas.openxmlformats.org/drawingml/2006/chart" xmlns:r="http://schemas.openxmlformats.org/officeDocument/2006/relationships" r:id="rId3"/>
          </a:graphicData>
        </a:graphic>
      </p:graphicFrame>
      <p:sp>
        <p:nvSpPr>
          <p:cNvPr id="11" name="テキスト ボックス 10">
            <a:extLst>
              <a:ext uri="{FF2B5EF4-FFF2-40B4-BE49-F238E27FC236}">
                <a16:creationId xmlns:a16="http://schemas.microsoft.com/office/drawing/2014/main" id="{B17C6CC6-938E-2648-53B6-F10ED9644AD9}"/>
              </a:ext>
            </a:extLst>
          </p:cNvPr>
          <p:cNvSpPr txBox="1"/>
          <p:nvPr/>
        </p:nvSpPr>
        <p:spPr>
          <a:xfrm rot="16200000">
            <a:off x="1105316" y="3694535"/>
            <a:ext cx="2998810" cy="369332"/>
          </a:xfrm>
          <a:prstGeom prst="rect">
            <a:avLst/>
          </a:prstGeom>
          <a:noFill/>
        </p:spPr>
        <p:txBody>
          <a:bodyPr wrap="square" rtlCol="0">
            <a:spAutoFit/>
          </a:bodyPr>
          <a:lstStyle/>
          <a:p>
            <a:pPr algn="ctr"/>
            <a:r>
              <a:rPr lang="en-US" altLang="ja-JP" dirty="0"/>
              <a:t> </a:t>
            </a:r>
            <a:r>
              <a:rPr lang="ja-JP" altLang="en-US" dirty="0"/>
              <a:t>計算時間</a:t>
            </a:r>
            <a:r>
              <a:rPr lang="en-US" altLang="ja-JP" dirty="0"/>
              <a:t> (s)</a:t>
            </a:r>
            <a:endParaRPr kumimoji="1" lang="ja-JP" altLang="en-US" dirty="0"/>
          </a:p>
        </p:txBody>
      </p:sp>
      <p:sp>
        <p:nvSpPr>
          <p:cNvPr id="17" name="テキスト ボックス 16">
            <a:extLst>
              <a:ext uri="{FF2B5EF4-FFF2-40B4-BE49-F238E27FC236}">
                <a16:creationId xmlns:a16="http://schemas.microsoft.com/office/drawing/2014/main" id="{70989472-DAD4-DD57-BDB0-64FE9EABBF46}"/>
              </a:ext>
            </a:extLst>
          </p:cNvPr>
          <p:cNvSpPr txBox="1"/>
          <p:nvPr/>
        </p:nvSpPr>
        <p:spPr>
          <a:xfrm>
            <a:off x="4124325" y="5676636"/>
            <a:ext cx="3943350" cy="369332"/>
          </a:xfrm>
          <a:prstGeom prst="rect">
            <a:avLst/>
          </a:prstGeom>
          <a:noFill/>
        </p:spPr>
        <p:txBody>
          <a:bodyPr wrap="square" rtlCol="0">
            <a:spAutoFit/>
          </a:bodyPr>
          <a:lstStyle/>
          <a:p>
            <a:pPr algn="ctr"/>
            <a:r>
              <a:rPr kumimoji="1" lang="en-US" altLang="ja-JP" dirty="0"/>
              <a:t>AMR</a:t>
            </a:r>
            <a:r>
              <a:rPr kumimoji="1" lang="ja-JP" altLang="en-US" dirty="0"/>
              <a:t>台数</a:t>
            </a:r>
          </a:p>
        </p:txBody>
      </p:sp>
      <p:sp>
        <p:nvSpPr>
          <p:cNvPr id="18" name="矢印: 下 17">
            <a:extLst>
              <a:ext uri="{FF2B5EF4-FFF2-40B4-BE49-F238E27FC236}">
                <a16:creationId xmlns:a16="http://schemas.microsoft.com/office/drawing/2014/main" id="{66F248B4-AD44-5210-E1B7-5083DDE6D267}"/>
              </a:ext>
            </a:extLst>
          </p:cNvPr>
          <p:cNvSpPr/>
          <p:nvPr/>
        </p:nvSpPr>
        <p:spPr>
          <a:xfrm>
            <a:off x="7987693" y="3054944"/>
            <a:ext cx="523573" cy="1062792"/>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A708F62-73C1-59DA-0E97-9526B11CD049}"/>
              </a:ext>
            </a:extLst>
          </p:cNvPr>
          <p:cNvSpPr txBox="1"/>
          <p:nvPr/>
        </p:nvSpPr>
        <p:spPr>
          <a:xfrm>
            <a:off x="8610600" y="3242731"/>
            <a:ext cx="1173480" cy="461665"/>
          </a:xfrm>
          <a:prstGeom prst="rect">
            <a:avLst/>
          </a:prstGeom>
          <a:solidFill>
            <a:schemeClr val="accent6">
              <a:lumMod val="20000"/>
              <a:lumOff val="80000"/>
            </a:schemeClr>
          </a:solidFill>
        </p:spPr>
        <p:txBody>
          <a:bodyPr wrap="square" rtlCol="0">
            <a:spAutoFit/>
          </a:bodyPr>
          <a:lstStyle/>
          <a:p>
            <a:pPr algn="l"/>
            <a:r>
              <a:rPr kumimoji="1" lang="ja-JP" altLang="en-US" sz="2400" dirty="0"/>
              <a:t>高速化</a:t>
            </a:r>
          </a:p>
        </p:txBody>
      </p:sp>
      <p:sp>
        <p:nvSpPr>
          <p:cNvPr id="7" name="テキスト ボックス 6">
            <a:extLst>
              <a:ext uri="{FF2B5EF4-FFF2-40B4-BE49-F238E27FC236}">
                <a16:creationId xmlns:a16="http://schemas.microsoft.com/office/drawing/2014/main" id="{9F9F0678-2F19-98ED-F5C7-E46B10B86780}"/>
              </a:ext>
            </a:extLst>
          </p:cNvPr>
          <p:cNvSpPr txBox="1"/>
          <p:nvPr/>
        </p:nvSpPr>
        <p:spPr>
          <a:xfrm>
            <a:off x="8901242" y="1918131"/>
            <a:ext cx="2582353" cy="923330"/>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l"/>
            <a:r>
              <a:rPr kumimoji="1" lang="ja-JP" altLang="en-US" dirty="0">
                <a:solidFill>
                  <a:srgbClr val="1C8EFF"/>
                </a:solidFill>
              </a:rPr>
              <a:t>◆</a:t>
            </a:r>
            <a:r>
              <a:rPr kumimoji="1" lang="en-US" altLang="ja-JP" dirty="0"/>
              <a:t>CBS</a:t>
            </a:r>
          </a:p>
          <a:p>
            <a:r>
              <a:rPr lang="ja-JP" altLang="en-US" dirty="0">
                <a:solidFill>
                  <a:srgbClr val="BDA739"/>
                </a:solidFill>
              </a:rPr>
              <a:t>■</a:t>
            </a:r>
            <a:r>
              <a:rPr lang="ja-JP" altLang="en-US" dirty="0">
                <a:solidFill>
                  <a:srgbClr val="1FA5BA"/>
                </a:solidFill>
              </a:rPr>
              <a:t> </a:t>
            </a:r>
            <a:r>
              <a:rPr lang="en-US" altLang="ja-JP" dirty="0"/>
              <a:t>A*</a:t>
            </a:r>
          </a:p>
          <a:p>
            <a:r>
              <a:rPr kumimoji="1" lang="ja-JP" altLang="en-US" dirty="0">
                <a:solidFill>
                  <a:srgbClr val="FF0000"/>
                </a:solidFill>
              </a:rPr>
              <a:t>▲</a:t>
            </a:r>
            <a:r>
              <a:rPr kumimoji="1" lang="en-US" altLang="ja-JP" dirty="0"/>
              <a:t>A</a:t>
            </a:r>
            <a:r>
              <a:rPr lang="en-US" altLang="ja-JP" dirty="0"/>
              <a:t>*+CNN (proposed)</a:t>
            </a:r>
            <a:endParaRPr kumimoji="1" lang="ja-JP" altLang="en-US" dirty="0"/>
          </a:p>
        </p:txBody>
      </p:sp>
      <p:sp>
        <p:nvSpPr>
          <p:cNvPr id="6" name="テキスト ボックス 5">
            <a:extLst>
              <a:ext uri="{FF2B5EF4-FFF2-40B4-BE49-F238E27FC236}">
                <a16:creationId xmlns:a16="http://schemas.microsoft.com/office/drawing/2014/main" id="{BE78075E-428F-4272-10C6-2054FAD51C80}"/>
              </a:ext>
            </a:extLst>
          </p:cNvPr>
          <p:cNvSpPr txBox="1"/>
          <p:nvPr/>
        </p:nvSpPr>
        <p:spPr>
          <a:xfrm>
            <a:off x="838200" y="2050607"/>
            <a:ext cx="1951188" cy="830997"/>
          </a:xfrm>
          <a:prstGeom prst="rect">
            <a:avLst/>
          </a:prstGeom>
          <a:noFill/>
        </p:spPr>
        <p:txBody>
          <a:bodyPr wrap="square" rtlCol="0">
            <a:spAutoFit/>
          </a:bodyPr>
          <a:lstStyle/>
          <a:p>
            <a:pPr algn="ctr"/>
            <a:r>
              <a:rPr lang="ja-JP" altLang="en-US" sz="2400" dirty="0"/>
              <a:t>マップサイズ</a:t>
            </a:r>
            <a:r>
              <a:rPr lang="en-US" altLang="ja-JP" sz="2400" dirty="0"/>
              <a:t>(18 x 18) </a:t>
            </a:r>
          </a:p>
        </p:txBody>
      </p:sp>
    </p:spTree>
    <p:extLst>
      <p:ext uri="{BB962C8B-B14F-4D97-AF65-F5344CB8AC3E}">
        <p14:creationId xmlns:p14="http://schemas.microsoft.com/office/powerpoint/2010/main" val="986126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9DA13-C07C-47AD-A4D5-95C783E1EB3B}"/>
            </a:ext>
          </a:extLst>
        </p:cNvPr>
        <p:cNvGrpSpPr/>
        <p:nvPr/>
      </p:nvGrpSpPr>
      <p:grpSpPr>
        <a:xfrm>
          <a:off x="0" y="0"/>
          <a:ext cx="0" cy="0"/>
          <a:chOff x="0" y="0"/>
          <a:chExt cx="0" cy="0"/>
        </a:xfrm>
      </p:grpSpPr>
      <p:graphicFrame>
        <p:nvGraphicFramePr>
          <p:cNvPr id="13" name="グラフ 12">
            <a:extLst>
              <a:ext uri="{FF2B5EF4-FFF2-40B4-BE49-F238E27FC236}">
                <a16:creationId xmlns:a16="http://schemas.microsoft.com/office/drawing/2014/main" id="{08BF8D63-ABCB-2419-1AA1-EF0EBEB7D85B}"/>
              </a:ext>
            </a:extLst>
          </p:cNvPr>
          <p:cNvGraphicFramePr>
            <a:graphicFrameLocks/>
          </p:cNvGraphicFramePr>
          <p:nvPr>
            <p:extLst>
              <p:ext uri="{D42A27DB-BD31-4B8C-83A1-F6EECF244321}">
                <p14:modId xmlns:p14="http://schemas.microsoft.com/office/powerpoint/2010/main" val="2298281318"/>
              </p:ext>
            </p:extLst>
          </p:nvPr>
        </p:nvGraphicFramePr>
        <p:xfrm>
          <a:off x="402722" y="2006716"/>
          <a:ext cx="4995393" cy="3167628"/>
        </p:xfrm>
        <a:graphic>
          <a:graphicData uri="http://schemas.openxmlformats.org/drawingml/2006/chart">
            <c:chart xmlns:c="http://schemas.openxmlformats.org/drawingml/2006/chart" xmlns:r="http://schemas.openxmlformats.org/officeDocument/2006/relationships" r:id="rId3"/>
          </a:graphicData>
        </a:graphic>
      </p:graphicFrame>
      <p:pic>
        <p:nvPicPr>
          <p:cNvPr id="27" name="図 26" descr="グラフ, 散布図&#10;&#10;AI 生成コンテンツは誤りを含む可能性があります。">
            <a:extLst>
              <a:ext uri="{FF2B5EF4-FFF2-40B4-BE49-F238E27FC236}">
                <a16:creationId xmlns:a16="http://schemas.microsoft.com/office/drawing/2014/main" id="{8366D543-CA94-7C08-1932-143330B32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0565" y="2295346"/>
            <a:ext cx="3064426" cy="2318445"/>
          </a:xfrm>
          <a:prstGeom prst="rect">
            <a:avLst/>
          </a:prstGeom>
        </p:spPr>
      </p:pic>
      <p:sp>
        <p:nvSpPr>
          <p:cNvPr id="15" name="テキスト ボックス 14">
            <a:extLst>
              <a:ext uri="{FF2B5EF4-FFF2-40B4-BE49-F238E27FC236}">
                <a16:creationId xmlns:a16="http://schemas.microsoft.com/office/drawing/2014/main" id="{15C02AD3-DB6C-6304-3F3C-EAB86DE4C3D5}"/>
              </a:ext>
            </a:extLst>
          </p:cNvPr>
          <p:cNvSpPr txBox="1"/>
          <p:nvPr/>
        </p:nvSpPr>
        <p:spPr>
          <a:xfrm>
            <a:off x="8742311" y="2289219"/>
            <a:ext cx="400110" cy="198088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eaVert" wrap="square" lIns="91440" tIns="45720" rIns="91440" bIns="45720" rtlCol="0" anchor="ctr">
            <a:spAutoFit/>
          </a:bodyPr>
          <a:lstStyle/>
          <a:p>
            <a:pPr algn="ctr" fontAlgn="auto">
              <a:spcAft>
                <a:spcPts val="0"/>
              </a:spcAft>
            </a:pPr>
            <a:r>
              <a:rPr kumimoji="1" lang="ja-JP" altLang="en-US" sz="1400" dirty="0">
                <a:latin typeface="+mn-lt"/>
                <a:ea typeface="+mn-ea"/>
              </a:rPr>
              <a:t>予測コスト</a:t>
            </a:r>
          </a:p>
        </p:txBody>
      </p:sp>
      <p:pic>
        <p:nvPicPr>
          <p:cNvPr id="29" name="図 28" descr="グラフ, 散布図&#10;&#10;AI 生成コンテンツは誤りを含む可能性があります。">
            <a:extLst>
              <a:ext uri="{FF2B5EF4-FFF2-40B4-BE49-F238E27FC236}">
                <a16:creationId xmlns:a16="http://schemas.microsoft.com/office/drawing/2014/main" id="{250D29C2-7CD6-F49E-43DD-297A94BE5B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4883" y="2298022"/>
            <a:ext cx="3064426" cy="2318445"/>
          </a:xfrm>
          <a:prstGeom prst="rect">
            <a:avLst/>
          </a:prstGeom>
        </p:spPr>
      </p:pic>
      <p:sp>
        <p:nvSpPr>
          <p:cNvPr id="2" name="タイトル 1">
            <a:extLst>
              <a:ext uri="{FF2B5EF4-FFF2-40B4-BE49-F238E27FC236}">
                <a16:creationId xmlns:a16="http://schemas.microsoft.com/office/drawing/2014/main" id="{968BC8C1-733D-5285-B535-BA3E75B9A57E}"/>
              </a:ext>
            </a:extLst>
          </p:cNvPr>
          <p:cNvSpPr>
            <a:spLocks noGrp="1"/>
          </p:cNvSpPr>
          <p:nvPr>
            <p:ph type="title" idx="10"/>
          </p:nvPr>
        </p:nvSpPr>
        <p:spPr/>
        <p:txBody>
          <a:bodyPr/>
          <a:lstStyle/>
          <a:p>
            <a:r>
              <a:rPr kumimoji="1" lang="en-US" altLang="ja-JP" dirty="0"/>
              <a:t>Result: </a:t>
            </a:r>
            <a:r>
              <a:rPr kumimoji="1" lang="ja-JP" altLang="en-US" dirty="0"/>
              <a:t>平均誤差</a:t>
            </a:r>
          </a:p>
        </p:txBody>
      </p:sp>
      <p:sp>
        <p:nvSpPr>
          <p:cNvPr id="3" name="スライド番号プレースホルダー 2">
            <a:extLst>
              <a:ext uri="{FF2B5EF4-FFF2-40B4-BE49-F238E27FC236}">
                <a16:creationId xmlns:a16="http://schemas.microsoft.com/office/drawing/2014/main" id="{EFA77555-9A08-2B55-893D-0E429B48CFB4}"/>
              </a:ext>
            </a:extLst>
          </p:cNvPr>
          <p:cNvSpPr>
            <a:spLocks noGrp="1"/>
          </p:cNvSpPr>
          <p:nvPr>
            <p:ph type="sldNum" sz="quarter" idx="13"/>
          </p:nvPr>
        </p:nvSpPr>
        <p:spPr/>
        <p:txBody>
          <a:bodyPr/>
          <a:lstStyle/>
          <a:p>
            <a:fld id="{E04137EE-3015-4950-A5F8-6952C35479F5}" type="slidenum">
              <a:rPr kumimoji="1" lang="ja-JP" altLang="en-US" smtClean="0"/>
              <a:t>12</a:t>
            </a:fld>
            <a:endParaRPr kumimoji="1" lang="ja-JP" altLang="en-US"/>
          </a:p>
        </p:txBody>
      </p:sp>
      <p:graphicFrame>
        <p:nvGraphicFramePr>
          <p:cNvPr id="10" name="表 9">
            <a:extLst>
              <a:ext uri="{FF2B5EF4-FFF2-40B4-BE49-F238E27FC236}">
                <a16:creationId xmlns:a16="http://schemas.microsoft.com/office/drawing/2014/main" id="{E76ACD6E-BB7E-6909-046C-57036FD68317}"/>
              </a:ext>
            </a:extLst>
          </p:cNvPr>
          <p:cNvGraphicFramePr>
            <a:graphicFrameLocks noGrp="1"/>
          </p:cNvGraphicFramePr>
          <p:nvPr>
            <p:extLst>
              <p:ext uri="{D42A27DB-BD31-4B8C-83A1-F6EECF244321}">
                <p14:modId xmlns:p14="http://schemas.microsoft.com/office/powerpoint/2010/main" val="3275534003"/>
              </p:ext>
            </p:extLst>
          </p:nvPr>
        </p:nvGraphicFramePr>
        <p:xfrm>
          <a:off x="6471832" y="4863407"/>
          <a:ext cx="5032752" cy="1112520"/>
        </p:xfrm>
        <a:graphic>
          <a:graphicData uri="http://schemas.openxmlformats.org/drawingml/2006/table">
            <a:tbl>
              <a:tblPr firstRow="1" bandRow="1">
                <a:tableStyleId>{5C22544A-7EE6-4342-B048-85BDC9FD1C3A}</a:tableStyleId>
              </a:tblPr>
              <a:tblGrid>
                <a:gridCol w="2329180">
                  <a:extLst>
                    <a:ext uri="{9D8B030D-6E8A-4147-A177-3AD203B41FA5}">
                      <a16:colId xmlns:a16="http://schemas.microsoft.com/office/drawing/2014/main" val="2213662325"/>
                    </a:ext>
                  </a:extLst>
                </a:gridCol>
                <a:gridCol w="1333584">
                  <a:extLst>
                    <a:ext uri="{9D8B030D-6E8A-4147-A177-3AD203B41FA5}">
                      <a16:colId xmlns:a16="http://schemas.microsoft.com/office/drawing/2014/main" val="2324735167"/>
                    </a:ext>
                  </a:extLst>
                </a:gridCol>
                <a:gridCol w="1369988">
                  <a:extLst>
                    <a:ext uri="{9D8B030D-6E8A-4147-A177-3AD203B41FA5}">
                      <a16:colId xmlns:a16="http://schemas.microsoft.com/office/drawing/2014/main" val="3321635878"/>
                    </a:ext>
                  </a:extLst>
                </a:gridCol>
              </a:tblGrid>
              <a:tr h="370840">
                <a:tc>
                  <a:txBody>
                    <a:bodyPr/>
                    <a:lstStyle/>
                    <a:p>
                      <a:pPr algn="ctr"/>
                      <a:endParaRPr kumimoji="1" lang="ja-JP" altLang="en-US" dirty="0"/>
                    </a:p>
                  </a:txBody>
                  <a:tcPr/>
                </a:tc>
                <a:tc>
                  <a:txBody>
                    <a:bodyPr/>
                    <a:lstStyle/>
                    <a:p>
                      <a:pPr algn="ctr"/>
                      <a:r>
                        <a:rPr kumimoji="1" lang="en-US" altLang="ja-JP" dirty="0"/>
                        <a:t>A*</a:t>
                      </a:r>
                      <a:endParaRPr kumimoji="1" lang="ja-JP" altLang="en-US" dirty="0"/>
                    </a:p>
                  </a:txBody>
                  <a:tcPr/>
                </a:tc>
                <a:tc>
                  <a:txBody>
                    <a:bodyPr/>
                    <a:lstStyle/>
                    <a:p>
                      <a:pPr algn="ctr"/>
                      <a:r>
                        <a:rPr kumimoji="1" lang="en-US" altLang="ja-JP" dirty="0"/>
                        <a:t>A*+CNN</a:t>
                      </a:r>
                      <a:endParaRPr kumimoji="1" lang="ja-JP" altLang="en-US" dirty="0"/>
                    </a:p>
                  </a:txBody>
                  <a:tcPr/>
                </a:tc>
                <a:extLst>
                  <a:ext uri="{0D108BD9-81ED-4DB2-BD59-A6C34878D82A}">
                    <a16:rowId xmlns:a16="http://schemas.microsoft.com/office/drawing/2014/main" val="2370068417"/>
                  </a:ext>
                </a:extLst>
              </a:tr>
              <a:tr h="370840">
                <a:tc>
                  <a:txBody>
                    <a:bodyPr/>
                    <a:lstStyle/>
                    <a:p>
                      <a:pPr algn="ctr"/>
                      <a:r>
                        <a:rPr kumimoji="1" lang="ja-JP" altLang="en-US" dirty="0"/>
                        <a:t>平均誤差</a:t>
                      </a:r>
                      <a:r>
                        <a:rPr kumimoji="1" lang="en-US" altLang="ja-JP" dirty="0"/>
                        <a:t> </a:t>
                      </a:r>
                      <a:endParaRPr kumimoji="1" lang="ja-JP" altLang="en-US" dirty="0"/>
                    </a:p>
                  </a:txBody>
                  <a:tcPr/>
                </a:tc>
                <a:tc>
                  <a:txBody>
                    <a:bodyPr/>
                    <a:lstStyle/>
                    <a:p>
                      <a:pPr algn="ctr"/>
                      <a:r>
                        <a:rPr kumimoji="1" lang="en-US" altLang="ja-JP" dirty="0"/>
                        <a:t>9.56</a:t>
                      </a:r>
                      <a:endParaRPr kumimoji="1" lang="ja-JP" altLang="en-US" dirty="0"/>
                    </a:p>
                  </a:txBody>
                  <a:tcPr/>
                </a:tc>
                <a:tc>
                  <a:txBody>
                    <a:bodyPr/>
                    <a:lstStyle/>
                    <a:p>
                      <a:pPr algn="ctr"/>
                      <a:r>
                        <a:rPr kumimoji="1" lang="en-US" altLang="ja-JP" dirty="0"/>
                        <a:t>4.66</a:t>
                      </a:r>
                      <a:endParaRPr kumimoji="1" lang="ja-JP" altLang="en-US" dirty="0"/>
                    </a:p>
                  </a:txBody>
                  <a:tcPr/>
                </a:tc>
                <a:extLst>
                  <a:ext uri="{0D108BD9-81ED-4DB2-BD59-A6C34878D82A}">
                    <a16:rowId xmlns:a16="http://schemas.microsoft.com/office/drawing/2014/main" val="3655780444"/>
                  </a:ext>
                </a:extLst>
              </a:tr>
              <a:tr h="370840">
                <a:tc>
                  <a:txBody>
                    <a:bodyPr/>
                    <a:lstStyle/>
                    <a:p>
                      <a:pPr algn="ctr"/>
                      <a:r>
                        <a:rPr kumimoji="1" lang="ja-JP" altLang="en-US" dirty="0"/>
                        <a:t>一致率</a:t>
                      </a:r>
                      <a:r>
                        <a:rPr kumimoji="1" lang="en-US" altLang="ja-JP" dirty="0"/>
                        <a:t> (%)</a:t>
                      </a:r>
                      <a:endParaRPr kumimoji="1" lang="ja-JP" altLang="en-US" dirty="0"/>
                    </a:p>
                  </a:txBody>
                  <a:tcPr/>
                </a:tc>
                <a:tc>
                  <a:txBody>
                    <a:bodyPr/>
                    <a:lstStyle/>
                    <a:p>
                      <a:pPr algn="ctr"/>
                      <a:r>
                        <a:rPr kumimoji="1" lang="en-US" altLang="ja-JP" dirty="0"/>
                        <a:t>6.08</a:t>
                      </a:r>
                      <a:endParaRPr kumimoji="1" lang="ja-JP" altLang="en-US" dirty="0"/>
                    </a:p>
                  </a:txBody>
                  <a:tcPr/>
                </a:tc>
                <a:tc>
                  <a:txBody>
                    <a:bodyPr/>
                    <a:lstStyle/>
                    <a:p>
                      <a:pPr algn="ctr"/>
                      <a:r>
                        <a:rPr kumimoji="1" lang="en-US" altLang="ja-JP" dirty="0"/>
                        <a:t>8.59</a:t>
                      </a:r>
                      <a:endParaRPr kumimoji="1" lang="ja-JP" altLang="en-US" dirty="0"/>
                    </a:p>
                  </a:txBody>
                  <a:tcPr/>
                </a:tc>
                <a:extLst>
                  <a:ext uri="{0D108BD9-81ED-4DB2-BD59-A6C34878D82A}">
                    <a16:rowId xmlns:a16="http://schemas.microsoft.com/office/drawing/2014/main" val="3693439550"/>
                  </a:ext>
                </a:extLst>
              </a:tr>
            </a:tbl>
          </a:graphicData>
        </a:graphic>
      </p:graphicFrame>
      <p:sp>
        <p:nvSpPr>
          <p:cNvPr id="19" name="テキスト ボックス 18">
            <a:extLst>
              <a:ext uri="{FF2B5EF4-FFF2-40B4-BE49-F238E27FC236}">
                <a16:creationId xmlns:a16="http://schemas.microsoft.com/office/drawing/2014/main" id="{6B95328C-B10C-BA26-075C-A68F5424E127}"/>
              </a:ext>
            </a:extLst>
          </p:cNvPr>
          <p:cNvSpPr txBox="1"/>
          <p:nvPr/>
        </p:nvSpPr>
        <p:spPr>
          <a:xfrm>
            <a:off x="924501" y="5174344"/>
            <a:ext cx="3943350" cy="400110"/>
          </a:xfrm>
          <a:prstGeom prst="rect">
            <a:avLst/>
          </a:prstGeom>
          <a:noFill/>
        </p:spPr>
        <p:txBody>
          <a:bodyPr wrap="square" rtlCol="0">
            <a:spAutoFit/>
          </a:bodyPr>
          <a:lstStyle/>
          <a:p>
            <a:pPr algn="ctr"/>
            <a:r>
              <a:rPr kumimoji="1" lang="en-US" altLang="ja-JP" sz="2000" dirty="0"/>
              <a:t>AMR</a:t>
            </a:r>
            <a:r>
              <a:rPr kumimoji="1" lang="ja-JP" altLang="en-US" sz="2000" dirty="0"/>
              <a:t>台数</a:t>
            </a:r>
          </a:p>
        </p:txBody>
      </p:sp>
      <p:sp>
        <p:nvSpPr>
          <p:cNvPr id="4" name="テキスト ボックス 3">
            <a:extLst>
              <a:ext uri="{FF2B5EF4-FFF2-40B4-BE49-F238E27FC236}">
                <a16:creationId xmlns:a16="http://schemas.microsoft.com/office/drawing/2014/main" id="{F0018283-CD3A-974E-8B1D-3F7E6F8889EC}"/>
              </a:ext>
            </a:extLst>
          </p:cNvPr>
          <p:cNvSpPr txBox="1"/>
          <p:nvPr/>
        </p:nvSpPr>
        <p:spPr>
          <a:xfrm>
            <a:off x="9337630" y="4462579"/>
            <a:ext cx="2679426"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1400" dirty="0"/>
              <a:t>最適コスト</a:t>
            </a:r>
            <a:endParaRPr kumimoji="1" lang="ja-JP" altLang="en-US" sz="1400" dirty="0"/>
          </a:p>
        </p:txBody>
      </p:sp>
      <p:sp>
        <p:nvSpPr>
          <p:cNvPr id="11" name="テキスト ボックス 10">
            <a:extLst>
              <a:ext uri="{FF2B5EF4-FFF2-40B4-BE49-F238E27FC236}">
                <a16:creationId xmlns:a16="http://schemas.microsoft.com/office/drawing/2014/main" id="{58949A01-F7F5-DA4F-7DF4-1D6051CFFF30}"/>
              </a:ext>
            </a:extLst>
          </p:cNvPr>
          <p:cNvSpPr txBox="1"/>
          <p:nvPr/>
        </p:nvSpPr>
        <p:spPr>
          <a:xfrm>
            <a:off x="9474890" y="1994359"/>
            <a:ext cx="245541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en-US" altLang="ja-JP" dirty="0"/>
              <a:t>A*+CNN</a:t>
            </a:r>
            <a:r>
              <a:rPr lang="en-US" altLang="ja-JP" dirty="0"/>
              <a:t> (proposed)</a:t>
            </a:r>
            <a:endParaRPr kumimoji="1" lang="ja-JP" altLang="en-US" dirty="0"/>
          </a:p>
        </p:txBody>
      </p:sp>
      <p:sp>
        <p:nvSpPr>
          <p:cNvPr id="14" name="テキスト ボックス 13">
            <a:extLst>
              <a:ext uri="{FF2B5EF4-FFF2-40B4-BE49-F238E27FC236}">
                <a16:creationId xmlns:a16="http://schemas.microsoft.com/office/drawing/2014/main" id="{DA9F2DE0-C3F7-5478-C965-A70A2ADE4B63}"/>
              </a:ext>
            </a:extLst>
          </p:cNvPr>
          <p:cNvSpPr txBox="1"/>
          <p:nvPr/>
        </p:nvSpPr>
        <p:spPr>
          <a:xfrm>
            <a:off x="6059697" y="4462580"/>
            <a:ext cx="2682613"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1400" dirty="0"/>
              <a:t>最適コスト</a:t>
            </a:r>
            <a:endParaRPr kumimoji="1" lang="ja-JP" altLang="en-US" sz="1400" dirty="0"/>
          </a:p>
        </p:txBody>
      </p:sp>
      <p:sp>
        <p:nvSpPr>
          <p:cNvPr id="9" name="テキスト ボックス 8">
            <a:extLst>
              <a:ext uri="{FF2B5EF4-FFF2-40B4-BE49-F238E27FC236}">
                <a16:creationId xmlns:a16="http://schemas.microsoft.com/office/drawing/2014/main" id="{E0CBF8BD-6D09-3F53-6F8C-F5C4B2C250C7}"/>
              </a:ext>
            </a:extLst>
          </p:cNvPr>
          <p:cNvSpPr txBox="1"/>
          <p:nvPr/>
        </p:nvSpPr>
        <p:spPr>
          <a:xfrm>
            <a:off x="5471018" y="2446769"/>
            <a:ext cx="400110" cy="19808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eaVert" wrap="square" lIns="91440" tIns="45720" rIns="91440" bIns="45720" rtlCol="0" anchor="ctr">
            <a:spAutoFit/>
          </a:bodyPr>
          <a:lstStyle/>
          <a:p>
            <a:pPr algn="ctr" fontAlgn="auto">
              <a:spcAft>
                <a:spcPts val="0"/>
              </a:spcAft>
            </a:pPr>
            <a:r>
              <a:rPr lang="ja-JP" altLang="en-US" sz="1400" dirty="0">
                <a:latin typeface="+mn-lt"/>
                <a:ea typeface="+mn-ea"/>
              </a:rPr>
              <a:t>予測コスト</a:t>
            </a:r>
            <a:endParaRPr kumimoji="1" lang="ja-JP" altLang="en-US" sz="1400" dirty="0">
              <a:latin typeface="+mn-lt"/>
              <a:ea typeface="+mn-ea"/>
            </a:endParaRPr>
          </a:p>
        </p:txBody>
      </p:sp>
      <p:sp>
        <p:nvSpPr>
          <p:cNvPr id="12" name="テキスト ボックス 11">
            <a:extLst>
              <a:ext uri="{FF2B5EF4-FFF2-40B4-BE49-F238E27FC236}">
                <a16:creationId xmlns:a16="http://schemas.microsoft.com/office/drawing/2014/main" id="{5CD47149-FE9D-F77F-A401-D69743576DBE}"/>
              </a:ext>
            </a:extLst>
          </p:cNvPr>
          <p:cNvSpPr txBox="1"/>
          <p:nvPr/>
        </p:nvSpPr>
        <p:spPr>
          <a:xfrm>
            <a:off x="6611845" y="2006716"/>
            <a:ext cx="155401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en-US" altLang="ja-JP" dirty="0"/>
              <a:t>A*</a:t>
            </a:r>
            <a:endParaRPr kumimoji="1" lang="ja-JP" altLang="en-US" dirty="0"/>
          </a:p>
        </p:txBody>
      </p:sp>
      <p:sp>
        <p:nvSpPr>
          <p:cNvPr id="34" name="四角形: 角を丸くする 33">
            <a:extLst>
              <a:ext uri="{FF2B5EF4-FFF2-40B4-BE49-F238E27FC236}">
                <a16:creationId xmlns:a16="http://schemas.microsoft.com/office/drawing/2014/main" id="{6B223D75-1AB9-9F59-3000-004141A8480E}"/>
              </a:ext>
            </a:extLst>
          </p:cNvPr>
          <p:cNvSpPr/>
          <p:nvPr/>
        </p:nvSpPr>
        <p:spPr>
          <a:xfrm>
            <a:off x="5482002" y="1574361"/>
            <a:ext cx="6604504" cy="5147114"/>
          </a:xfrm>
          <a:prstGeom prst="roundRect">
            <a:avLst/>
          </a:prstGeom>
          <a:noFill/>
          <a:ln>
            <a:solidFill>
              <a:srgbClr val="00B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52D96F6-FE52-8394-B6B5-B6090343CABD}"/>
              </a:ext>
            </a:extLst>
          </p:cNvPr>
          <p:cNvSpPr txBox="1"/>
          <p:nvPr/>
        </p:nvSpPr>
        <p:spPr>
          <a:xfrm>
            <a:off x="7252749" y="1365945"/>
            <a:ext cx="3064426" cy="461665"/>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ja-JP" sz="2400" dirty="0"/>
              <a:t>AMR</a:t>
            </a:r>
            <a:r>
              <a:rPr kumimoji="1" lang="ja-JP" altLang="en-US" sz="2400" dirty="0"/>
              <a:t>台数：</a:t>
            </a:r>
            <a:r>
              <a:rPr kumimoji="1" lang="en-US" altLang="ja-JP" sz="2400" dirty="0"/>
              <a:t>10</a:t>
            </a:r>
            <a:r>
              <a:rPr kumimoji="1" lang="ja-JP" altLang="en-US" sz="2400" dirty="0"/>
              <a:t>台</a:t>
            </a:r>
          </a:p>
        </p:txBody>
      </p:sp>
      <p:sp>
        <p:nvSpPr>
          <p:cNvPr id="35" name="テキスト ボックス 34">
            <a:extLst>
              <a:ext uri="{FF2B5EF4-FFF2-40B4-BE49-F238E27FC236}">
                <a16:creationId xmlns:a16="http://schemas.microsoft.com/office/drawing/2014/main" id="{4A74D758-21CF-C880-5CBC-A4BE337DCF3C}"/>
              </a:ext>
            </a:extLst>
          </p:cNvPr>
          <p:cNvSpPr txBox="1"/>
          <p:nvPr/>
        </p:nvSpPr>
        <p:spPr>
          <a:xfrm>
            <a:off x="5743604" y="6179747"/>
            <a:ext cx="7165252" cy="307777"/>
          </a:xfrm>
          <a:prstGeom prst="rect">
            <a:avLst/>
          </a:prstGeom>
          <a:noFill/>
        </p:spPr>
        <p:txBody>
          <a:bodyPr wrap="square" rtlCol="0">
            <a:spAutoFit/>
          </a:bodyPr>
          <a:lstStyle/>
          <a:p>
            <a:pPr algn="l"/>
            <a:r>
              <a:rPr lang="en-US" altLang="ja-JP" sz="1400" dirty="0"/>
              <a:t>n</a:t>
            </a:r>
            <a:r>
              <a:rPr kumimoji="1" lang="en-US" altLang="ja-JP" sz="1400" dirty="0"/>
              <a:t>umber </a:t>
            </a:r>
            <a:r>
              <a:rPr lang="en-US" altLang="ja-JP" sz="1400" dirty="0"/>
              <a:t>of </a:t>
            </a:r>
            <a:r>
              <a:rPr kumimoji="1" lang="en-US" altLang="ja-JP" sz="1400" dirty="0"/>
              <a:t>Training data: 112721, that of test data: 5771, validation split: 0.2  </a:t>
            </a:r>
            <a:endParaRPr kumimoji="1" lang="ja-JP" altLang="en-US" sz="1400" dirty="0"/>
          </a:p>
        </p:txBody>
      </p:sp>
      <p:sp>
        <p:nvSpPr>
          <p:cNvPr id="5" name="矢印: 下 4">
            <a:extLst>
              <a:ext uri="{FF2B5EF4-FFF2-40B4-BE49-F238E27FC236}">
                <a16:creationId xmlns:a16="http://schemas.microsoft.com/office/drawing/2014/main" id="{F2D5A740-2901-E14B-C93C-78882056572E}"/>
              </a:ext>
            </a:extLst>
          </p:cNvPr>
          <p:cNvSpPr/>
          <p:nvPr/>
        </p:nvSpPr>
        <p:spPr>
          <a:xfrm>
            <a:off x="4708332" y="2807623"/>
            <a:ext cx="319037" cy="944080"/>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07F5866-40A7-581C-8B37-7EE4AF243ACA}"/>
              </a:ext>
            </a:extLst>
          </p:cNvPr>
          <p:cNvSpPr txBox="1"/>
          <p:nvPr/>
        </p:nvSpPr>
        <p:spPr>
          <a:xfrm>
            <a:off x="3784249" y="2007404"/>
            <a:ext cx="1493795" cy="461665"/>
          </a:xfrm>
          <a:prstGeom prst="rect">
            <a:avLst/>
          </a:prstGeom>
          <a:solidFill>
            <a:schemeClr val="accent6">
              <a:lumMod val="20000"/>
              <a:lumOff val="80000"/>
            </a:schemeClr>
          </a:solidFill>
        </p:spPr>
        <p:txBody>
          <a:bodyPr wrap="square" rtlCol="0">
            <a:spAutoFit/>
          </a:bodyPr>
          <a:lstStyle/>
          <a:p>
            <a:pPr algn="ctr"/>
            <a:r>
              <a:rPr kumimoji="1" lang="ja-JP" altLang="en-US" sz="2400" dirty="0"/>
              <a:t>誤差減少</a:t>
            </a:r>
          </a:p>
        </p:txBody>
      </p:sp>
      <p:sp>
        <p:nvSpPr>
          <p:cNvPr id="8" name="テキスト ボックス 7">
            <a:extLst>
              <a:ext uri="{FF2B5EF4-FFF2-40B4-BE49-F238E27FC236}">
                <a16:creationId xmlns:a16="http://schemas.microsoft.com/office/drawing/2014/main" id="{CBC83AD8-B937-8F82-11D0-D3F65DE7D3E9}"/>
              </a:ext>
            </a:extLst>
          </p:cNvPr>
          <p:cNvSpPr txBox="1"/>
          <p:nvPr/>
        </p:nvSpPr>
        <p:spPr>
          <a:xfrm>
            <a:off x="29129" y="2988673"/>
            <a:ext cx="492443" cy="1526059"/>
          </a:xfrm>
          <a:prstGeom prst="rect">
            <a:avLst/>
          </a:prstGeom>
          <a:noFill/>
        </p:spPr>
        <p:txBody>
          <a:bodyPr vert="eaVert" wrap="square" rtlCol="0">
            <a:spAutoFit/>
          </a:bodyPr>
          <a:lstStyle/>
          <a:p>
            <a:pPr algn="l"/>
            <a:r>
              <a:rPr kumimoji="1" lang="ja-JP" altLang="en-US" sz="2000" dirty="0"/>
              <a:t>平均誤差</a:t>
            </a:r>
          </a:p>
        </p:txBody>
      </p:sp>
      <p:sp>
        <p:nvSpPr>
          <p:cNvPr id="18" name="テキスト ボックス 17">
            <a:extLst>
              <a:ext uri="{FF2B5EF4-FFF2-40B4-BE49-F238E27FC236}">
                <a16:creationId xmlns:a16="http://schemas.microsoft.com/office/drawing/2014/main" id="{2FFD518E-FF7F-5FDB-0B75-3EAACB7F56B5}"/>
              </a:ext>
            </a:extLst>
          </p:cNvPr>
          <p:cNvSpPr txBox="1"/>
          <p:nvPr/>
        </p:nvSpPr>
        <p:spPr>
          <a:xfrm>
            <a:off x="770843" y="2191382"/>
            <a:ext cx="2455085" cy="6463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dirty="0">
                <a:solidFill>
                  <a:srgbClr val="BDA739"/>
                </a:solidFill>
              </a:rPr>
              <a:t>■</a:t>
            </a:r>
            <a:r>
              <a:rPr lang="ja-JP" altLang="en-US" dirty="0">
                <a:solidFill>
                  <a:srgbClr val="1FA5BA"/>
                </a:solidFill>
              </a:rPr>
              <a:t> </a:t>
            </a:r>
            <a:r>
              <a:rPr lang="en-US" altLang="ja-JP" dirty="0"/>
              <a:t>A*</a:t>
            </a:r>
          </a:p>
          <a:p>
            <a:r>
              <a:rPr kumimoji="1" lang="ja-JP" altLang="en-US" dirty="0">
                <a:solidFill>
                  <a:srgbClr val="FF0000"/>
                </a:solidFill>
              </a:rPr>
              <a:t>▲</a:t>
            </a:r>
            <a:r>
              <a:rPr kumimoji="1" lang="en-US" altLang="ja-JP" dirty="0"/>
              <a:t>A</a:t>
            </a:r>
            <a:r>
              <a:rPr lang="en-US" altLang="ja-JP" dirty="0"/>
              <a:t>*+CNN(proposed)</a:t>
            </a:r>
            <a:endParaRPr kumimoji="1" lang="ja-JP" altLang="en-US" dirty="0"/>
          </a:p>
        </p:txBody>
      </p:sp>
      <p:sp>
        <p:nvSpPr>
          <p:cNvPr id="16" name="テキスト ボックス 15">
            <a:extLst>
              <a:ext uri="{FF2B5EF4-FFF2-40B4-BE49-F238E27FC236}">
                <a16:creationId xmlns:a16="http://schemas.microsoft.com/office/drawing/2014/main" id="{113B67FE-1337-6FEF-CE82-C923E329EBAA}"/>
              </a:ext>
            </a:extLst>
          </p:cNvPr>
          <p:cNvSpPr txBox="1"/>
          <p:nvPr/>
        </p:nvSpPr>
        <p:spPr>
          <a:xfrm>
            <a:off x="7745594" y="3906540"/>
            <a:ext cx="1117602" cy="369332"/>
          </a:xfrm>
          <a:prstGeom prst="rect">
            <a:avLst/>
          </a:prstGeom>
          <a:solidFill>
            <a:schemeClr val="bg1">
              <a:lumMod val="95000"/>
            </a:schemeClr>
          </a:solidFill>
        </p:spPr>
        <p:txBody>
          <a:bodyPr wrap="square" rtlCol="0">
            <a:spAutoFit/>
          </a:bodyPr>
          <a:lstStyle/>
          <a:p>
            <a:pPr algn="ctr"/>
            <a:r>
              <a:rPr kumimoji="1" lang="ja-JP" altLang="en-US" dirty="0"/>
              <a:t>過小評価</a:t>
            </a:r>
          </a:p>
        </p:txBody>
      </p:sp>
      <p:sp>
        <p:nvSpPr>
          <p:cNvPr id="17" name="テキスト ボックス 16">
            <a:extLst>
              <a:ext uri="{FF2B5EF4-FFF2-40B4-BE49-F238E27FC236}">
                <a16:creationId xmlns:a16="http://schemas.microsoft.com/office/drawing/2014/main" id="{4A1102A0-2089-3007-DB9D-3A381516760A}"/>
              </a:ext>
            </a:extLst>
          </p:cNvPr>
          <p:cNvSpPr txBox="1"/>
          <p:nvPr/>
        </p:nvSpPr>
        <p:spPr>
          <a:xfrm>
            <a:off x="6116447" y="2387653"/>
            <a:ext cx="1117602" cy="369332"/>
          </a:xfrm>
          <a:prstGeom prst="rect">
            <a:avLst/>
          </a:prstGeom>
          <a:solidFill>
            <a:schemeClr val="bg1">
              <a:lumMod val="95000"/>
            </a:schemeClr>
          </a:solidFill>
        </p:spPr>
        <p:txBody>
          <a:bodyPr wrap="square" rtlCol="0">
            <a:spAutoFit/>
          </a:bodyPr>
          <a:lstStyle/>
          <a:p>
            <a:pPr algn="ctr"/>
            <a:r>
              <a:rPr kumimoji="1" lang="ja-JP" altLang="en-US" dirty="0"/>
              <a:t>過大評価</a:t>
            </a:r>
          </a:p>
        </p:txBody>
      </p:sp>
      <p:sp>
        <p:nvSpPr>
          <p:cNvPr id="20" name="テキスト ボックス 19">
            <a:extLst>
              <a:ext uri="{FF2B5EF4-FFF2-40B4-BE49-F238E27FC236}">
                <a16:creationId xmlns:a16="http://schemas.microsoft.com/office/drawing/2014/main" id="{C59FD74A-E0CE-E6B0-A689-887553A54D1B}"/>
              </a:ext>
            </a:extLst>
          </p:cNvPr>
          <p:cNvSpPr txBox="1"/>
          <p:nvPr/>
        </p:nvSpPr>
        <p:spPr>
          <a:xfrm>
            <a:off x="10992824" y="3915583"/>
            <a:ext cx="1117602" cy="369332"/>
          </a:xfrm>
          <a:prstGeom prst="rect">
            <a:avLst/>
          </a:prstGeom>
          <a:solidFill>
            <a:schemeClr val="bg1">
              <a:lumMod val="95000"/>
            </a:schemeClr>
          </a:solidFill>
        </p:spPr>
        <p:txBody>
          <a:bodyPr wrap="square" rtlCol="0">
            <a:spAutoFit/>
          </a:bodyPr>
          <a:lstStyle/>
          <a:p>
            <a:pPr algn="ctr"/>
            <a:r>
              <a:rPr kumimoji="1" lang="ja-JP" altLang="en-US" dirty="0"/>
              <a:t>過小評価</a:t>
            </a:r>
          </a:p>
        </p:txBody>
      </p:sp>
      <p:sp>
        <p:nvSpPr>
          <p:cNvPr id="21" name="テキスト ボックス 20">
            <a:extLst>
              <a:ext uri="{FF2B5EF4-FFF2-40B4-BE49-F238E27FC236}">
                <a16:creationId xmlns:a16="http://schemas.microsoft.com/office/drawing/2014/main" id="{DA93F5EC-9772-50C1-6F6D-BE26F7CBA0F2}"/>
              </a:ext>
            </a:extLst>
          </p:cNvPr>
          <p:cNvSpPr txBox="1"/>
          <p:nvPr/>
        </p:nvSpPr>
        <p:spPr>
          <a:xfrm>
            <a:off x="9363677" y="2396696"/>
            <a:ext cx="1117602" cy="369332"/>
          </a:xfrm>
          <a:prstGeom prst="rect">
            <a:avLst/>
          </a:prstGeom>
          <a:solidFill>
            <a:schemeClr val="bg1">
              <a:lumMod val="95000"/>
            </a:schemeClr>
          </a:solidFill>
        </p:spPr>
        <p:txBody>
          <a:bodyPr wrap="square" rtlCol="0">
            <a:spAutoFit/>
          </a:bodyPr>
          <a:lstStyle/>
          <a:p>
            <a:pPr algn="ctr"/>
            <a:r>
              <a:rPr kumimoji="1" lang="ja-JP" altLang="en-US" dirty="0"/>
              <a:t>過大評価</a:t>
            </a:r>
          </a:p>
        </p:txBody>
      </p:sp>
      <p:sp>
        <p:nvSpPr>
          <p:cNvPr id="24" name="矢印: 右 23">
            <a:extLst>
              <a:ext uri="{FF2B5EF4-FFF2-40B4-BE49-F238E27FC236}">
                <a16:creationId xmlns:a16="http://schemas.microsoft.com/office/drawing/2014/main" id="{42B0CA36-5AF0-3133-97D6-842DDC802DA9}"/>
              </a:ext>
            </a:extLst>
          </p:cNvPr>
          <p:cNvSpPr/>
          <p:nvPr/>
        </p:nvSpPr>
        <p:spPr>
          <a:xfrm rot="2784097">
            <a:off x="8192349" y="3585561"/>
            <a:ext cx="495091" cy="174055"/>
          </a:xfrm>
          <a:prstGeom prst="rightArrow">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19892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DC843-9ACF-C0D2-82CB-3F202A04E9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15194DC-8EDA-84FD-6BFC-A89CAFB00F8B}"/>
              </a:ext>
            </a:extLst>
          </p:cNvPr>
          <p:cNvSpPr>
            <a:spLocks noGrp="1"/>
          </p:cNvSpPr>
          <p:nvPr>
            <p:ph type="title" idx="10"/>
          </p:nvPr>
        </p:nvSpPr>
        <p:spPr/>
        <p:txBody>
          <a:bodyPr/>
          <a:lstStyle/>
          <a:p>
            <a:r>
              <a:rPr lang="ja-JP" altLang="en-US" dirty="0"/>
              <a:t>予測を大きく外したマップ</a:t>
            </a:r>
          </a:p>
        </p:txBody>
      </p:sp>
      <p:sp>
        <p:nvSpPr>
          <p:cNvPr id="3" name="スライド番号プレースホルダー 2">
            <a:extLst>
              <a:ext uri="{FF2B5EF4-FFF2-40B4-BE49-F238E27FC236}">
                <a16:creationId xmlns:a16="http://schemas.microsoft.com/office/drawing/2014/main" id="{797AFAA7-5253-833D-28EA-B28CC2C4DA6C}"/>
              </a:ext>
            </a:extLst>
          </p:cNvPr>
          <p:cNvSpPr>
            <a:spLocks noGrp="1"/>
          </p:cNvSpPr>
          <p:nvPr>
            <p:ph type="sldNum" sz="quarter" idx="13"/>
          </p:nvPr>
        </p:nvSpPr>
        <p:spPr/>
        <p:txBody>
          <a:bodyPr/>
          <a:lstStyle/>
          <a:p>
            <a:fld id="{E04137EE-3015-4950-A5F8-6952C35479F5}" type="slidenum">
              <a:rPr kumimoji="1" lang="ja-JP" altLang="en-US" smtClean="0"/>
              <a:t>13</a:t>
            </a:fld>
            <a:endParaRPr kumimoji="1" lang="ja-JP" altLang="en-US"/>
          </a:p>
        </p:txBody>
      </p:sp>
      <p:sp>
        <p:nvSpPr>
          <p:cNvPr id="6" name="正方形/長方形 5">
            <a:extLst>
              <a:ext uri="{FF2B5EF4-FFF2-40B4-BE49-F238E27FC236}">
                <a16:creationId xmlns:a16="http://schemas.microsoft.com/office/drawing/2014/main" id="{A8963215-A4E3-DAB7-289A-92D7E54D7C3F}"/>
              </a:ext>
            </a:extLst>
          </p:cNvPr>
          <p:cNvSpPr/>
          <p:nvPr/>
        </p:nvSpPr>
        <p:spPr>
          <a:xfrm>
            <a:off x="105834" y="2354712"/>
            <a:ext cx="3714750" cy="30632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実際の解の動画</a:t>
            </a:r>
          </a:p>
        </p:txBody>
      </p:sp>
      <p:pic>
        <p:nvPicPr>
          <p:cNvPr id="10" name="無題の動画 ‐ Clipchampで作成 (1)">
            <a:hlinkClick r:id="" action="ppaction://media"/>
            <a:extLst>
              <a:ext uri="{FF2B5EF4-FFF2-40B4-BE49-F238E27FC236}">
                <a16:creationId xmlns:a16="http://schemas.microsoft.com/office/drawing/2014/main" id="{0472F208-1C50-6963-768E-67E980327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3990" y="1772045"/>
            <a:ext cx="8424547" cy="4738808"/>
          </a:xfrm>
          <a:prstGeom prst="rect">
            <a:avLst/>
          </a:prstGeom>
        </p:spPr>
      </p:pic>
      <p:sp>
        <p:nvSpPr>
          <p:cNvPr id="19" name="正方形/長方形 18">
            <a:extLst>
              <a:ext uri="{FF2B5EF4-FFF2-40B4-BE49-F238E27FC236}">
                <a16:creationId xmlns:a16="http://schemas.microsoft.com/office/drawing/2014/main" id="{D5C56D07-1FD6-D8F6-B5DA-18980559677B}"/>
              </a:ext>
            </a:extLst>
          </p:cNvPr>
          <p:cNvSpPr/>
          <p:nvPr/>
        </p:nvSpPr>
        <p:spPr>
          <a:xfrm>
            <a:off x="5139690" y="1745117"/>
            <a:ext cx="1912620" cy="48275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17" name="表 16">
                <a:extLst>
                  <a:ext uri="{FF2B5EF4-FFF2-40B4-BE49-F238E27FC236}">
                    <a16:creationId xmlns:a16="http://schemas.microsoft.com/office/drawing/2014/main" id="{6B7B0198-0972-BED0-72EC-950438462A64}"/>
                  </a:ext>
                </a:extLst>
              </p:cNvPr>
              <p:cNvGraphicFramePr>
                <a:graphicFrameLocks noGrp="1"/>
              </p:cNvGraphicFramePr>
              <p:nvPr>
                <p:extLst>
                  <p:ext uri="{D42A27DB-BD31-4B8C-83A1-F6EECF244321}">
                    <p14:modId xmlns:p14="http://schemas.microsoft.com/office/powerpoint/2010/main" val="4082019689"/>
                  </p:ext>
                </p:extLst>
              </p:nvPr>
            </p:nvGraphicFramePr>
            <p:xfrm>
              <a:off x="5579124" y="1720103"/>
              <a:ext cx="5953722" cy="1112520"/>
            </p:xfrm>
            <a:graphic>
              <a:graphicData uri="http://schemas.openxmlformats.org/drawingml/2006/table">
                <a:tbl>
                  <a:tblPr firstRow="1" bandRow="1">
                    <a:tableStyleId>{5C22544A-7EE6-4342-B048-85BDC9FD1C3A}</a:tableStyleId>
                  </a:tblPr>
                  <a:tblGrid>
                    <a:gridCol w="1984574">
                      <a:extLst>
                        <a:ext uri="{9D8B030D-6E8A-4147-A177-3AD203B41FA5}">
                          <a16:colId xmlns:a16="http://schemas.microsoft.com/office/drawing/2014/main" val="751708229"/>
                        </a:ext>
                      </a:extLst>
                    </a:gridCol>
                    <a:gridCol w="1984574">
                      <a:extLst>
                        <a:ext uri="{9D8B030D-6E8A-4147-A177-3AD203B41FA5}">
                          <a16:colId xmlns:a16="http://schemas.microsoft.com/office/drawing/2014/main" val="3205989947"/>
                        </a:ext>
                      </a:extLst>
                    </a:gridCol>
                    <a:gridCol w="1984574">
                      <a:extLst>
                        <a:ext uri="{9D8B030D-6E8A-4147-A177-3AD203B41FA5}">
                          <a16:colId xmlns:a16="http://schemas.microsoft.com/office/drawing/2014/main" val="2528420918"/>
                        </a:ext>
                      </a:extLst>
                    </a:gridCol>
                  </a:tblGrid>
                  <a:tr h="370840">
                    <a:tc>
                      <a:txBody>
                        <a:bodyPr/>
                        <a:lstStyle/>
                        <a:p>
                          <a:endParaRPr kumimoji="1" lang="ja-JP" altLang="en-US" dirty="0"/>
                        </a:p>
                      </a:txBody>
                      <a:tcPr/>
                    </a:tc>
                    <a:tc>
                      <a:txBody>
                        <a:bodyPr/>
                        <a:lstStyle/>
                        <a:p>
                          <a:pPr algn="ctr"/>
                          <a:r>
                            <a:rPr kumimoji="1" lang="ja-JP" altLang="en-US" dirty="0"/>
                            <a:t>最適コスト</a:t>
                          </a:r>
                        </a:p>
                      </a:txBody>
                      <a:tcPr/>
                    </a:tc>
                    <a:tc>
                      <a:txBody>
                        <a:bodyPr/>
                        <a:lstStyle/>
                        <a:p>
                          <a:pPr algn="ctr"/>
                          <a:r>
                            <a:rPr kumimoji="1" lang="ja-JP" altLang="en-US" dirty="0"/>
                            <a:t>予測コスト</a:t>
                          </a:r>
                        </a:p>
                      </a:txBody>
                      <a:tcPr/>
                    </a:tc>
                    <a:extLst>
                      <a:ext uri="{0D108BD9-81ED-4DB2-BD59-A6C34878D82A}">
                        <a16:rowId xmlns:a16="http://schemas.microsoft.com/office/drawing/2014/main" val="2315110262"/>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𝐽</m:t>
                                </m:r>
                              </m:oMath>
                            </m:oMathPara>
                          </a14:m>
                          <a:endParaRPr kumimoji="1" lang="ja-JP" altLang="en-US" dirty="0"/>
                        </a:p>
                      </a:txBody>
                      <a:tcPr/>
                    </a:tc>
                    <a:tc>
                      <a:txBody>
                        <a:bodyPr/>
                        <a:lstStyle/>
                        <a:p>
                          <a:pPr algn="ctr"/>
                          <a:r>
                            <a:rPr kumimoji="1" lang="en-US" altLang="ja-JP" dirty="0"/>
                            <a:t>302</a:t>
                          </a:r>
                          <a:endParaRPr kumimoji="1" lang="ja-JP" altLang="en-US" dirty="0"/>
                        </a:p>
                      </a:txBody>
                      <a:tcPr/>
                    </a:tc>
                    <a:tc>
                      <a:txBody>
                        <a:bodyPr/>
                        <a:lstStyle/>
                        <a:p>
                          <a:pPr algn="ctr"/>
                          <a:r>
                            <a:rPr kumimoji="1" lang="en-US" altLang="ja-JP" dirty="0"/>
                            <a:t>230</a:t>
                          </a:r>
                          <a:endParaRPr kumimoji="1" lang="ja-JP" altLang="en-US" dirty="0"/>
                        </a:p>
                      </a:txBody>
                      <a:tcPr/>
                    </a:tc>
                    <a:extLst>
                      <a:ext uri="{0D108BD9-81ED-4DB2-BD59-A6C34878D82A}">
                        <a16:rowId xmlns:a16="http://schemas.microsoft.com/office/drawing/2014/main" val="2284117851"/>
                      </a:ext>
                    </a:extLst>
                  </a:tr>
                  <a:tr h="370840">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𝐽</m:t>
                                    </m:r>
                                  </m:e>
                                  <m:sub>
                                    <m:r>
                                      <a:rPr kumimoji="1" lang="en-US" altLang="ja-JP" sz="1800" b="0" i="1" smtClean="0">
                                        <a:latin typeface="Cambria Math" panose="02040503050406030204" pitchFamily="18" charset="0"/>
                                      </a:rPr>
                                      <m:t>𝐶</m:t>
                                    </m:r>
                                  </m:sub>
                                </m:sSub>
                              </m:oMath>
                            </m:oMathPara>
                          </a14:m>
                          <a:endParaRPr kumimoji="1" lang="ja-JP" altLang="en-US" dirty="0"/>
                        </a:p>
                      </a:txBody>
                      <a:tcPr/>
                    </a:tc>
                    <a:tc>
                      <a:txBody>
                        <a:bodyPr/>
                        <a:lstStyle/>
                        <a:p>
                          <a:pPr algn="ctr"/>
                          <a:r>
                            <a:rPr kumimoji="1" lang="en-US" altLang="ja-JP" dirty="0"/>
                            <a:t>106</a:t>
                          </a:r>
                          <a:endParaRPr kumimoji="1" lang="ja-JP" altLang="en-US" dirty="0"/>
                        </a:p>
                      </a:txBody>
                      <a:tcPr/>
                    </a:tc>
                    <a:tc>
                      <a:txBody>
                        <a:bodyPr/>
                        <a:lstStyle/>
                        <a:p>
                          <a:pPr algn="ctr"/>
                          <a:r>
                            <a:rPr kumimoji="1" lang="en-US" altLang="ja-JP" dirty="0"/>
                            <a:t>34</a:t>
                          </a:r>
                          <a:endParaRPr kumimoji="1" lang="ja-JP" altLang="en-US" dirty="0"/>
                        </a:p>
                      </a:txBody>
                      <a:tcPr/>
                    </a:tc>
                    <a:extLst>
                      <a:ext uri="{0D108BD9-81ED-4DB2-BD59-A6C34878D82A}">
                        <a16:rowId xmlns:a16="http://schemas.microsoft.com/office/drawing/2014/main" val="1976762345"/>
                      </a:ext>
                    </a:extLst>
                  </a:tr>
                </a:tbl>
              </a:graphicData>
            </a:graphic>
          </p:graphicFrame>
        </mc:Choice>
        <mc:Fallback xmlns="">
          <p:graphicFrame>
            <p:nvGraphicFramePr>
              <p:cNvPr id="17" name="表 16">
                <a:extLst>
                  <a:ext uri="{FF2B5EF4-FFF2-40B4-BE49-F238E27FC236}">
                    <a16:creationId xmlns:a16="http://schemas.microsoft.com/office/drawing/2014/main" id="{6B7B0198-0972-BED0-72EC-950438462A64}"/>
                  </a:ext>
                </a:extLst>
              </p:cNvPr>
              <p:cNvGraphicFramePr>
                <a:graphicFrameLocks noGrp="1"/>
              </p:cNvGraphicFramePr>
              <p:nvPr>
                <p:extLst>
                  <p:ext uri="{D42A27DB-BD31-4B8C-83A1-F6EECF244321}">
                    <p14:modId xmlns:p14="http://schemas.microsoft.com/office/powerpoint/2010/main" val="4082019689"/>
                  </p:ext>
                </p:extLst>
              </p:nvPr>
            </p:nvGraphicFramePr>
            <p:xfrm>
              <a:off x="5579124" y="1720103"/>
              <a:ext cx="5953722" cy="1112520"/>
            </p:xfrm>
            <a:graphic>
              <a:graphicData uri="http://schemas.openxmlformats.org/drawingml/2006/table">
                <a:tbl>
                  <a:tblPr firstRow="1" bandRow="1">
                    <a:tableStyleId>{5C22544A-7EE6-4342-B048-85BDC9FD1C3A}</a:tableStyleId>
                  </a:tblPr>
                  <a:tblGrid>
                    <a:gridCol w="1984574">
                      <a:extLst>
                        <a:ext uri="{9D8B030D-6E8A-4147-A177-3AD203B41FA5}">
                          <a16:colId xmlns:a16="http://schemas.microsoft.com/office/drawing/2014/main" val="751708229"/>
                        </a:ext>
                      </a:extLst>
                    </a:gridCol>
                    <a:gridCol w="1984574">
                      <a:extLst>
                        <a:ext uri="{9D8B030D-6E8A-4147-A177-3AD203B41FA5}">
                          <a16:colId xmlns:a16="http://schemas.microsoft.com/office/drawing/2014/main" val="3205989947"/>
                        </a:ext>
                      </a:extLst>
                    </a:gridCol>
                    <a:gridCol w="1984574">
                      <a:extLst>
                        <a:ext uri="{9D8B030D-6E8A-4147-A177-3AD203B41FA5}">
                          <a16:colId xmlns:a16="http://schemas.microsoft.com/office/drawing/2014/main" val="2528420918"/>
                        </a:ext>
                      </a:extLst>
                    </a:gridCol>
                  </a:tblGrid>
                  <a:tr h="370840">
                    <a:tc>
                      <a:txBody>
                        <a:bodyPr/>
                        <a:lstStyle/>
                        <a:p>
                          <a:endParaRPr kumimoji="1" lang="ja-JP" altLang="en-US" dirty="0"/>
                        </a:p>
                      </a:txBody>
                      <a:tcPr/>
                    </a:tc>
                    <a:tc>
                      <a:txBody>
                        <a:bodyPr/>
                        <a:lstStyle/>
                        <a:p>
                          <a:pPr algn="ctr"/>
                          <a:r>
                            <a:rPr kumimoji="1" lang="ja-JP" altLang="en-US" dirty="0"/>
                            <a:t>最適コスト</a:t>
                          </a:r>
                        </a:p>
                      </a:txBody>
                      <a:tcPr/>
                    </a:tc>
                    <a:tc>
                      <a:txBody>
                        <a:bodyPr/>
                        <a:lstStyle/>
                        <a:p>
                          <a:pPr algn="ctr"/>
                          <a:r>
                            <a:rPr kumimoji="1" lang="ja-JP" altLang="en-US" dirty="0"/>
                            <a:t>予測コスト</a:t>
                          </a:r>
                        </a:p>
                      </a:txBody>
                      <a:tcPr/>
                    </a:tc>
                    <a:extLst>
                      <a:ext uri="{0D108BD9-81ED-4DB2-BD59-A6C34878D82A}">
                        <a16:rowId xmlns:a16="http://schemas.microsoft.com/office/drawing/2014/main" val="2315110262"/>
                      </a:ext>
                    </a:extLst>
                  </a:tr>
                  <a:tr h="370840">
                    <a:tc>
                      <a:txBody>
                        <a:bodyPr/>
                        <a:lstStyle/>
                        <a:p>
                          <a:endParaRPr lang="ja-JP"/>
                        </a:p>
                      </a:txBody>
                      <a:tcPr>
                        <a:blipFill>
                          <a:blip r:embed="rId6"/>
                          <a:stretch>
                            <a:fillRect l="-307" t="-111475" r="-201227" b="-124590"/>
                          </a:stretch>
                        </a:blipFill>
                      </a:tcPr>
                    </a:tc>
                    <a:tc>
                      <a:txBody>
                        <a:bodyPr/>
                        <a:lstStyle/>
                        <a:p>
                          <a:pPr algn="ctr"/>
                          <a:r>
                            <a:rPr kumimoji="1" lang="en-US" altLang="ja-JP" dirty="0"/>
                            <a:t>302</a:t>
                          </a:r>
                          <a:endParaRPr kumimoji="1" lang="ja-JP" altLang="en-US" dirty="0"/>
                        </a:p>
                      </a:txBody>
                      <a:tcPr/>
                    </a:tc>
                    <a:tc>
                      <a:txBody>
                        <a:bodyPr/>
                        <a:lstStyle/>
                        <a:p>
                          <a:pPr algn="ctr"/>
                          <a:r>
                            <a:rPr kumimoji="1" lang="en-US" altLang="ja-JP" dirty="0"/>
                            <a:t>230</a:t>
                          </a:r>
                          <a:endParaRPr kumimoji="1" lang="ja-JP" altLang="en-US" dirty="0"/>
                        </a:p>
                      </a:txBody>
                      <a:tcPr/>
                    </a:tc>
                    <a:extLst>
                      <a:ext uri="{0D108BD9-81ED-4DB2-BD59-A6C34878D82A}">
                        <a16:rowId xmlns:a16="http://schemas.microsoft.com/office/drawing/2014/main" val="2284117851"/>
                      </a:ext>
                    </a:extLst>
                  </a:tr>
                  <a:tr h="370840">
                    <a:tc>
                      <a:txBody>
                        <a:bodyPr/>
                        <a:lstStyle/>
                        <a:p>
                          <a:endParaRPr lang="ja-JP"/>
                        </a:p>
                      </a:txBody>
                      <a:tcPr>
                        <a:blipFill>
                          <a:blip r:embed="rId6"/>
                          <a:stretch>
                            <a:fillRect l="-307" t="-211475" r="-201227" b="-24590"/>
                          </a:stretch>
                        </a:blipFill>
                      </a:tcPr>
                    </a:tc>
                    <a:tc>
                      <a:txBody>
                        <a:bodyPr/>
                        <a:lstStyle/>
                        <a:p>
                          <a:pPr algn="ctr"/>
                          <a:r>
                            <a:rPr kumimoji="1" lang="en-US" altLang="ja-JP" dirty="0"/>
                            <a:t>106</a:t>
                          </a:r>
                          <a:endParaRPr kumimoji="1" lang="ja-JP" altLang="en-US" dirty="0"/>
                        </a:p>
                      </a:txBody>
                      <a:tcPr/>
                    </a:tc>
                    <a:tc>
                      <a:txBody>
                        <a:bodyPr/>
                        <a:lstStyle/>
                        <a:p>
                          <a:pPr algn="ctr"/>
                          <a:r>
                            <a:rPr kumimoji="1" lang="en-US" altLang="ja-JP" dirty="0"/>
                            <a:t>34</a:t>
                          </a:r>
                          <a:endParaRPr kumimoji="1" lang="ja-JP" altLang="en-US" dirty="0"/>
                        </a:p>
                      </a:txBody>
                      <a:tcPr/>
                    </a:tc>
                    <a:extLst>
                      <a:ext uri="{0D108BD9-81ED-4DB2-BD59-A6C34878D82A}">
                        <a16:rowId xmlns:a16="http://schemas.microsoft.com/office/drawing/2014/main" val="1976762345"/>
                      </a:ext>
                    </a:extLst>
                  </a:tr>
                </a:tbl>
              </a:graphicData>
            </a:graphic>
          </p:graphicFrame>
        </mc:Fallback>
      </mc:AlternateContent>
      <p:sp>
        <p:nvSpPr>
          <p:cNvPr id="21" name="正方形/長方形 20">
            <a:extLst>
              <a:ext uri="{FF2B5EF4-FFF2-40B4-BE49-F238E27FC236}">
                <a16:creationId xmlns:a16="http://schemas.microsoft.com/office/drawing/2014/main" id="{A2C755C2-F703-540C-88A9-6B8601488E81}"/>
              </a:ext>
            </a:extLst>
          </p:cNvPr>
          <p:cNvSpPr/>
          <p:nvPr/>
        </p:nvSpPr>
        <p:spPr>
          <a:xfrm>
            <a:off x="-1515743" y="1758581"/>
            <a:ext cx="1912620" cy="4765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86CB1C3-2D77-9E46-0E29-975C51D799D0}"/>
              </a:ext>
            </a:extLst>
          </p:cNvPr>
          <p:cNvSpPr/>
          <p:nvPr/>
        </p:nvSpPr>
        <p:spPr>
          <a:xfrm>
            <a:off x="5579124" y="5417952"/>
            <a:ext cx="5953721" cy="93839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70584E3-B3E9-3079-AF0A-14EFFA89B3AE}"/>
              </a:ext>
            </a:extLst>
          </p:cNvPr>
          <p:cNvSpPr txBox="1"/>
          <p:nvPr/>
        </p:nvSpPr>
        <p:spPr>
          <a:xfrm>
            <a:off x="5579124" y="3101855"/>
            <a:ext cx="5677745" cy="830997"/>
          </a:xfrm>
          <a:prstGeom prst="rect">
            <a:avLst/>
          </a:prstGeom>
          <a:noFill/>
        </p:spPr>
        <p:txBody>
          <a:bodyPr wrap="square">
            <a:spAutoFit/>
          </a:bodyPr>
          <a:lstStyle/>
          <a:p>
            <a:r>
              <a:rPr lang="ja-JP" altLang="en-US" sz="2400" dirty="0"/>
              <a:t>他のエージェントが狭路を通過し終えるのを待つ必要がある</a:t>
            </a:r>
          </a:p>
        </p:txBody>
      </p:sp>
      <p:sp>
        <p:nvSpPr>
          <p:cNvPr id="4" name="テキスト ボックス 3">
            <a:extLst>
              <a:ext uri="{FF2B5EF4-FFF2-40B4-BE49-F238E27FC236}">
                <a16:creationId xmlns:a16="http://schemas.microsoft.com/office/drawing/2014/main" id="{E5497657-8300-61CC-F6A4-2A423A7F5947}"/>
              </a:ext>
            </a:extLst>
          </p:cNvPr>
          <p:cNvSpPr txBox="1"/>
          <p:nvPr/>
        </p:nvSpPr>
        <p:spPr>
          <a:xfrm>
            <a:off x="5579124" y="5417952"/>
            <a:ext cx="5433906" cy="461665"/>
          </a:xfrm>
          <a:prstGeom prst="rect">
            <a:avLst/>
          </a:prstGeom>
          <a:noFill/>
        </p:spPr>
        <p:txBody>
          <a:bodyPr wrap="square" rtlCol="0">
            <a:spAutoFit/>
          </a:bodyPr>
          <a:lstStyle/>
          <a:p>
            <a:pPr algn="l"/>
            <a:r>
              <a:rPr kumimoji="1" lang="ja-JP" altLang="en-US" sz="2400" dirty="0"/>
              <a:t>入力する</a:t>
            </a:r>
            <a:r>
              <a:rPr lang="ja-JP" altLang="en-US" sz="2400" dirty="0"/>
              <a:t>特徴量</a:t>
            </a:r>
            <a:r>
              <a:rPr kumimoji="1" lang="ja-JP" altLang="en-US" sz="2400" dirty="0"/>
              <a:t>の改善</a:t>
            </a:r>
          </a:p>
        </p:txBody>
      </p:sp>
      <p:sp>
        <p:nvSpPr>
          <p:cNvPr id="8" name="テキスト ボックス 7">
            <a:extLst>
              <a:ext uri="{FF2B5EF4-FFF2-40B4-BE49-F238E27FC236}">
                <a16:creationId xmlns:a16="http://schemas.microsoft.com/office/drawing/2014/main" id="{B2308EA1-50DE-248F-2A24-0C120D3115F0}"/>
              </a:ext>
            </a:extLst>
          </p:cNvPr>
          <p:cNvSpPr txBox="1"/>
          <p:nvPr/>
        </p:nvSpPr>
        <p:spPr>
          <a:xfrm>
            <a:off x="5579124" y="4081591"/>
            <a:ext cx="6383380" cy="461665"/>
          </a:xfrm>
          <a:prstGeom prst="rect">
            <a:avLst/>
          </a:prstGeom>
          <a:noFill/>
        </p:spPr>
        <p:txBody>
          <a:bodyPr wrap="square" rtlCol="0">
            <a:spAutoFit/>
          </a:bodyPr>
          <a:lstStyle/>
          <a:p>
            <a:pPr algn="l"/>
            <a:r>
              <a:rPr kumimoji="1" lang="ja-JP" altLang="en-US" sz="2400" dirty="0"/>
              <a:t>衝突回避に必要な待機時間を学習できていない</a:t>
            </a:r>
          </a:p>
        </p:txBody>
      </p:sp>
      <p:sp>
        <p:nvSpPr>
          <p:cNvPr id="9" name="テキスト ボックス 8">
            <a:extLst>
              <a:ext uri="{FF2B5EF4-FFF2-40B4-BE49-F238E27FC236}">
                <a16:creationId xmlns:a16="http://schemas.microsoft.com/office/drawing/2014/main" id="{C38981BB-D08F-7EC4-E1F7-BD424D6E5BE7}"/>
              </a:ext>
            </a:extLst>
          </p:cNvPr>
          <p:cNvSpPr txBox="1"/>
          <p:nvPr/>
        </p:nvSpPr>
        <p:spPr>
          <a:xfrm>
            <a:off x="5582710" y="5931226"/>
            <a:ext cx="5953721" cy="400110"/>
          </a:xfrm>
          <a:prstGeom prst="rect">
            <a:avLst/>
          </a:prstGeom>
          <a:noFill/>
        </p:spPr>
        <p:txBody>
          <a:bodyPr wrap="square" rtlCol="0">
            <a:spAutoFit/>
          </a:bodyPr>
          <a:lstStyle/>
          <a:p>
            <a:pPr algn="l"/>
            <a:r>
              <a:rPr kumimoji="1" lang="en-US" altLang="ja-JP" sz="2000" dirty="0"/>
              <a:t>Ex</a:t>
            </a:r>
            <a:r>
              <a:rPr kumimoji="1" lang="ja-JP" altLang="en-US" sz="2000" dirty="0"/>
              <a:t>　通行経路の向きや頻度を入力マップに落とし込む</a:t>
            </a:r>
          </a:p>
        </p:txBody>
      </p:sp>
      <p:sp>
        <p:nvSpPr>
          <p:cNvPr id="12" name="二等辺三角形 11">
            <a:extLst>
              <a:ext uri="{FF2B5EF4-FFF2-40B4-BE49-F238E27FC236}">
                <a16:creationId xmlns:a16="http://schemas.microsoft.com/office/drawing/2014/main" id="{CACC7E6E-5F58-337D-DB2A-B36A54A01C24}"/>
              </a:ext>
            </a:extLst>
          </p:cNvPr>
          <p:cNvSpPr/>
          <p:nvPr/>
        </p:nvSpPr>
        <p:spPr>
          <a:xfrm rot="10800000">
            <a:off x="6050598" y="4752761"/>
            <a:ext cx="5440431" cy="421734"/>
          </a:xfrm>
          <a:prstGeom prst="triangl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2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3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8A2F88-E328-B9D1-7C5F-C3A2B82C9D67}"/>
              </a:ext>
            </a:extLst>
          </p:cNvPr>
          <p:cNvSpPr>
            <a:spLocks noGrp="1"/>
          </p:cNvSpPr>
          <p:nvPr>
            <p:ph type="title" idx="10"/>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7C927B36-10CE-78B3-2320-F0058FB12102}"/>
              </a:ext>
            </a:extLst>
          </p:cNvPr>
          <p:cNvSpPr>
            <a:spLocks noGrp="1"/>
          </p:cNvSpPr>
          <p:nvPr>
            <p:ph type="sldNum" sz="quarter" idx="13"/>
          </p:nvPr>
        </p:nvSpPr>
        <p:spPr>
          <a:xfrm>
            <a:off x="8610600" y="6356350"/>
            <a:ext cx="2743200" cy="365125"/>
          </a:xfrm>
        </p:spPr>
        <p:txBody>
          <a:bodyPr/>
          <a:lstStyle/>
          <a:p>
            <a:fld id="{E04137EE-3015-4950-A5F8-6952C35479F5}" type="slidenum">
              <a:rPr kumimoji="1" lang="ja-JP" altLang="en-US" smtClean="0"/>
              <a:t>14</a:t>
            </a:fld>
            <a:endParaRPr kumimoji="1" lang="ja-JP" altLang="en-US" dirty="0"/>
          </a:p>
        </p:txBody>
      </p:sp>
      <p:sp>
        <p:nvSpPr>
          <p:cNvPr id="4" name="テキスト ボックス 3">
            <a:extLst>
              <a:ext uri="{FF2B5EF4-FFF2-40B4-BE49-F238E27FC236}">
                <a16:creationId xmlns:a16="http://schemas.microsoft.com/office/drawing/2014/main" id="{838F63D3-2CB2-1DE7-6EF2-BAE90722DD8F}"/>
              </a:ext>
            </a:extLst>
          </p:cNvPr>
          <p:cNvSpPr txBox="1"/>
          <p:nvPr/>
        </p:nvSpPr>
        <p:spPr>
          <a:xfrm>
            <a:off x="838198" y="1603517"/>
            <a:ext cx="2161309" cy="461665"/>
          </a:xfrm>
          <a:prstGeom prst="rect">
            <a:avLst/>
          </a:prstGeom>
          <a:noFill/>
        </p:spPr>
        <p:txBody>
          <a:bodyPr wrap="square" rtlCol="0">
            <a:spAutoFit/>
          </a:bodyPr>
          <a:lstStyle/>
          <a:p>
            <a:pPr algn="l"/>
            <a:r>
              <a:rPr kumimoji="1" lang="ja-JP" altLang="en-US" sz="2400" dirty="0"/>
              <a:t>まとめ</a:t>
            </a:r>
          </a:p>
        </p:txBody>
      </p:sp>
      <p:sp>
        <p:nvSpPr>
          <p:cNvPr id="11" name="テキスト ボックス 10">
            <a:extLst>
              <a:ext uri="{FF2B5EF4-FFF2-40B4-BE49-F238E27FC236}">
                <a16:creationId xmlns:a16="http://schemas.microsoft.com/office/drawing/2014/main" id="{4566CA7B-95CB-0E43-27F3-57EA5A18AEB5}"/>
              </a:ext>
            </a:extLst>
          </p:cNvPr>
          <p:cNvSpPr txBox="1"/>
          <p:nvPr/>
        </p:nvSpPr>
        <p:spPr>
          <a:xfrm>
            <a:off x="838198" y="3958606"/>
            <a:ext cx="2161308" cy="461665"/>
          </a:xfrm>
          <a:prstGeom prst="rect">
            <a:avLst/>
          </a:prstGeom>
          <a:noFill/>
        </p:spPr>
        <p:txBody>
          <a:bodyPr wrap="square" rtlCol="0">
            <a:spAutoFit/>
          </a:bodyPr>
          <a:lstStyle/>
          <a:p>
            <a:pPr algn="l"/>
            <a:r>
              <a:rPr kumimoji="1" lang="ja-JP" altLang="en-US" sz="2400" dirty="0"/>
              <a:t>展望</a:t>
            </a:r>
          </a:p>
        </p:txBody>
      </p:sp>
      <p:sp>
        <p:nvSpPr>
          <p:cNvPr id="15" name="テキスト ボックス 14">
            <a:extLst>
              <a:ext uri="{FF2B5EF4-FFF2-40B4-BE49-F238E27FC236}">
                <a16:creationId xmlns:a16="http://schemas.microsoft.com/office/drawing/2014/main" id="{C8A58417-37C1-DCEA-27F2-8A351A6DC35A}"/>
              </a:ext>
            </a:extLst>
          </p:cNvPr>
          <p:cNvSpPr txBox="1"/>
          <p:nvPr/>
        </p:nvSpPr>
        <p:spPr>
          <a:xfrm>
            <a:off x="838198" y="4476711"/>
            <a:ext cx="10206791" cy="461665"/>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狭い通路や密集領域を適切に反映した入力表現を設計</a:t>
            </a:r>
            <a:endParaRPr lang="en-US" altLang="ja-JP" sz="2400" dirty="0"/>
          </a:p>
        </p:txBody>
      </p:sp>
      <p:sp>
        <p:nvSpPr>
          <p:cNvPr id="6" name="テキスト ボックス 5">
            <a:extLst>
              <a:ext uri="{FF2B5EF4-FFF2-40B4-BE49-F238E27FC236}">
                <a16:creationId xmlns:a16="http://schemas.microsoft.com/office/drawing/2014/main" id="{63F3CAFF-18F9-BB4F-D10C-8C97E48AE107}"/>
              </a:ext>
            </a:extLst>
          </p:cNvPr>
          <p:cNvSpPr txBox="1"/>
          <p:nvPr/>
        </p:nvSpPr>
        <p:spPr>
          <a:xfrm>
            <a:off x="838198" y="2065182"/>
            <a:ext cx="9973964"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t>A*</a:t>
            </a:r>
            <a:r>
              <a:rPr lang="ja-JP" altLang="en-US" sz="2400" dirty="0"/>
              <a:t>と</a:t>
            </a:r>
            <a:r>
              <a:rPr lang="en-US" altLang="ja-JP" sz="2400" dirty="0"/>
              <a:t>CNN</a:t>
            </a:r>
            <a:r>
              <a:rPr lang="ja-JP" altLang="en-US" sz="2400" dirty="0"/>
              <a:t>によるコスト予測を組み合わせることで，</a:t>
            </a:r>
            <a:r>
              <a:rPr lang="en-US" altLang="ja-JP" sz="2400" dirty="0"/>
              <a:t>CBS</a:t>
            </a:r>
            <a:r>
              <a:rPr lang="ja-JP" altLang="en-US" sz="2400" dirty="0"/>
              <a:t>と比較して大幅な計算時間の短縮を実現した</a:t>
            </a:r>
            <a:endParaRPr kumimoji="1" lang="ja-JP" altLang="en-US" sz="2400" dirty="0"/>
          </a:p>
        </p:txBody>
      </p:sp>
      <p:sp>
        <p:nvSpPr>
          <p:cNvPr id="5" name="テキスト ボックス 4">
            <a:extLst>
              <a:ext uri="{FF2B5EF4-FFF2-40B4-BE49-F238E27FC236}">
                <a16:creationId xmlns:a16="http://schemas.microsoft.com/office/drawing/2014/main" id="{B11D483B-0CBD-2C27-792D-7926309AF901}"/>
              </a:ext>
            </a:extLst>
          </p:cNvPr>
          <p:cNvSpPr txBox="1"/>
          <p:nvPr/>
        </p:nvSpPr>
        <p:spPr>
          <a:xfrm>
            <a:off x="838198" y="3053622"/>
            <a:ext cx="10653586" cy="461665"/>
          </a:xfrm>
          <a:prstGeom prst="rect">
            <a:avLst/>
          </a:prstGeom>
          <a:noFill/>
        </p:spPr>
        <p:txBody>
          <a:bodyPr wrap="square" rtlCol="0">
            <a:spAutoFit/>
          </a:bodyPr>
          <a:lstStyle/>
          <a:p>
            <a:pPr marL="342900" indent="-342900" algn="l">
              <a:buFont typeface="Arial" panose="020B0604020202020204" pitchFamily="34" charset="0"/>
              <a:buChar char="•"/>
            </a:pPr>
            <a:r>
              <a:rPr kumimoji="1" lang="ja-JP" altLang="en-US" sz="2400" dirty="0"/>
              <a:t>エージェント数が多く、密集度が高い環境において効率的な予測が可能となる</a:t>
            </a:r>
          </a:p>
        </p:txBody>
      </p:sp>
      <p:sp>
        <p:nvSpPr>
          <p:cNvPr id="7" name="テキスト ボックス 6">
            <a:extLst>
              <a:ext uri="{FF2B5EF4-FFF2-40B4-BE49-F238E27FC236}">
                <a16:creationId xmlns:a16="http://schemas.microsoft.com/office/drawing/2014/main" id="{EB60668B-F583-D8F0-9586-6F259D98A5EE}"/>
              </a:ext>
            </a:extLst>
          </p:cNvPr>
          <p:cNvSpPr txBox="1"/>
          <p:nvPr/>
        </p:nvSpPr>
        <p:spPr>
          <a:xfrm>
            <a:off x="838198" y="5150862"/>
            <a:ext cx="10826580" cy="461665"/>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より密集度の高い環境や</a:t>
            </a:r>
            <a:r>
              <a:rPr lang="en-US" altLang="ja-JP" sz="2400" dirty="0"/>
              <a:t>AMR</a:t>
            </a:r>
            <a:r>
              <a:rPr lang="ja-JP" altLang="en-US" sz="2400" dirty="0"/>
              <a:t>数が多い環境でも精度を保つことができるか検証</a:t>
            </a:r>
            <a:endParaRPr lang="en-US" altLang="ja-JP" sz="2400" dirty="0"/>
          </a:p>
        </p:txBody>
      </p:sp>
    </p:spTree>
    <p:extLst>
      <p:ext uri="{BB962C8B-B14F-4D97-AF65-F5344CB8AC3E}">
        <p14:creationId xmlns:p14="http://schemas.microsoft.com/office/powerpoint/2010/main" val="158415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E1E5-772F-7C8B-C278-A8519C695F22}"/>
            </a:ext>
          </a:extLst>
        </p:cNvPr>
        <p:cNvGrpSpPr/>
        <p:nvPr/>
      </p:nvGrpSpPr>
      <p:grpSpPr>
        <a:xfrm>
          <a:off x="0" y="0"/>
          <a:ext cx="0" cy="0"/>
          <a:chOff x="0" y="0"/>
          <a:chExt cx="0" cy="0"/>
        </a:xfrm>
      </p:grpSpPr>
      <p:pic>
        <p:nvPicPr>
          <p:cNvPr id="16" name="図 15" descr="グラフ, 散布図&#10;&#10;AI 生成コンテンツは誤りを含む可能性があります。">
            <a:extLst>
              <a:ext uri="{FF2B5EF4-FFF2-40B4-BE49-F238E27FC236}">
                <a16:creationId xmlns:a16="http://schemas.microsoft.com/office/drawing/2014/main" id="{7BB5C5D8-7AA4-2C96-6725-769295BE6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559" y="1953902"/>
            <a:ext cx="3917684" cy="2963992"/>
          </a:xfrm>
          <a:prstGeom prst="rect">
            <a:avLst/>
          </a:prstGeom>
        </p:spPr>
      </p:pic>
      <p:pic>
        <p:nvPicPr>
          <p:cNvPr id="18" name="図 17" descr="グラフ, ヒストグラム&#10;&#10;AI 生成コンテンツは誤りを含む可能性があります。">
            <a:extLst>
              <a:ext uri="{FF2B5EF4-FFF2-40B4-BE49-F238E27FC236}">
                <a16:creationId xmlns:a16="http://schemas.microsoft.com/office/drawing/2014/main" id="{76CAC1AB-FD8B-5865-B33F-2E0B9B111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036" y="1939320"/>
            <a:ext cx="3851973" cy="2840830"/>
          </a:xfrm>
          <a:prstGeom prst="rect">
            <a:avLst/>
          </a:prstGeom>
        </p:spPr>
      </p:pic>
      <p:sp>
        <p:nvSpPr>
          <p:cNvPr id="3" name="スライド番号プレースホルダー 2">
            <a:extLst>
              <a:ext uri="{FF2B5EF4-FFF2-40B4-BE49-F238E27FC236}">
                <a16:creationId xmlns:a16="http://schemas.microsoft.com/office/drawing/2014/main" id="{4933C174-686B-23E3-065A-5E31542BCF9C}"/>
              </a:ext>
            </a:extLst>
          </p:cNvPr>
          <p:cNvSpPr>
            <a:spLocks noGrp="1"/>
          </p:cNvSpPr>
          <p:nvPr>
            <p:ph type="sldNum" sz="quarter" idx="2"/>
          </p:nvPr>
        </p:nvSpPr>
        <p:spPr/>
        <p:txBody>
          <a:bodyPr/>
          <a:lstStyle/>
          <a:p>
            <a:fld id="{E04137EE-3015-4950-A5F8-6952C35479F5}" type="slidenum">
              <a:rPr kumimoji="1" lang="ja-JP" altLang="en-US" smtClean="0"/>
              <a:t>15</a:t>
            </a:fld>
            <a:endParaRPr kumimoji="1" lang="ja-JP" altLang="en-US"/>
          </a:p>
        </p:txBody>
      </p:sp>
      <p:sp>
        <p:nvSpPr>
          <p:cNvPr id="2" name="タイトル 1">
            <a:extLst>
              <a:ext uri="{FF2B5EF4-FFF2-40B4-BE49-F238E27FC236}">
                <a16:creationId xmlns:a16="http://schemas.microsoft.com/office/drawing/2014/main" id="{2D938C8E-4624-40A5-66FC-D94B41F24373}"/>
              </a:ext>
            </a:extLst>
          </p:cNvPr>
          <p:cNvSpPr>
            <a:spLocks noGrp="1"/>
          </p:cNvSpPr>
          <p:nvPr>
            <p:ph type="title" idx="3"/>
          </p:nvPr>
        </p:nvSpPr>
        <p:spPr/>
        <p:txBody>
          <a:bodyPr/>
          <a:lstStyle/>
          <a:p>
            <a:r>
              <a:rPr lang="ja-JP" altLang="en-US" dirty="0"/>
              <a:t>回帰モデル</a:t>
            </a:r>
            <a:endParaRPr kumimoji="1" lang="ja-JP" altLang="en-US" dirty="0"/>
          </a:p>
        </p:txBody>
      </p:sp>
      <p:sp>
        <p:nvSpPr>
          <p:cNvPr id="4" name="正方形/長方形 3">
            <a:extLst>
              <a:ext uri="{FF2B5EF4-FFF2-40B4-BE49-F238E27FC236}">
                <a16:creationId xmlns:a16="http://schemas.microsoft.com/office/drawing/2014/main" id="{42ADA3B5-7CDB-DEE2-5442-0F6384684BC3}"/>
              </a:ext>
            </a:extLst>
          </p:cNvPr>
          <p:cNvSpPr/>
          <p:nvPr/>
        </p:nvSpPr>
        <p:spPr>
          <a:xfrm>
            <a:off x="3581401" y="5065956"/>
            <a:ext cx="5029199" cy="1569660"/>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0625031-955C-5055-1C8A-A40006613328}"/>
              </a:ext>
            </a:extLst>
          </p:cNvPr>
          <p:cNvSpPr txBox="1"/>
          <p:nvPr/>
        </p:nvSpPr>
        <p:spPr>
          <a:xfrm>
            <a:off x="4297811" y="5235989"/>
            <a:ext cx="4190999" cy="1569660"/>
          </a:xfrm>
          <a:prstGeom prst="rect">
            <a:avLst/>
          </a:prstGeom>
          <a:noFill/>
        </p:spPr>
        <p:txBody>
          <a:bodyPr wrap="square" rtlCol="0">
            <a:spAutoFit/>
          </a:bodyPr>
          <a:lstStyle/>
          <a:p>
            <a:r>
              <a:rPr lang="ja-JP" altLang="en-US" sz="2400" dirty="0"/>
              <a:t>予測時間</a:t>
            </a:r>
            <a:r>
              <a:rPr lang="en-US" altLang="ja-JP" sz="2400" dirty="0"/>
              <a:t>	</a:t>
            </a:r>
            <a:r>
              <a:rPr kumimoji="1" lang="ja-JP" altLang="en-US" sz="2400" dirty="0"/>
              <a:t>：</a:t>
            </a:r>
            <a:r>
              <a:rPr kumimoji="1" lang="en-US" altLang="ja-JP" sz="2400" dirty="0"/>
              <a:t>0.15 (</a:t>
            </a:r>
            <a:r>
              <a:rPr kumimoji="1" lang="en-US" altLang="ja-JP" sz="2400" dirty="0" err="1"/>
              <a:t>ms</a:t>
            </a:r>
            <a:r>
              <a:rPr kumimoji="1" lang="en-US" altLang="ja-JP" sz="2400" dirty="0"/>
              <a:t>)</a:t>
            </a:r>
            <a:endParaRPr kumimoji="1" lang="ja-JP" altLang="en-US" sz="2400" dirty="0"/>
          </a:p>
          <a:p>
            <a:r>
              <a:rPr lang="ja-JP" altLang="en-US" sz="2400" dirty="0"/>
              <a:t>平均誤差</a:t>
            </a:r>
            <a:r>
              <a:rPr lang="en-US" altLang="ja-JP" sz="2400" dirty="0"/>
              <a:t> 	</a:t>
            </a:r>
            <a:r>
              <a:rPr kumimoji="1" lang="ja-JP" altLang="en-US" sz="2400" dirty="0"/>
              <a:t>：</a:t>
            </a:r>
            <a:r>
              <a:rPr kumimoji="1" lang="en-US" altLang="ja-JP" sz="2400" dirty="0"/>
              <a:t>6.40</a:t>
            </a:r>
            <a:endParaRPr kumimoji="1" lang="ja-JP" altLang="en-US" sz="2400" dirty="0"/>
          </a:p>
          <a:p>
            <a:r>
              <a:rPr lang="ja-JP" altLang="en-US" sz="2400" dirty="0"/>
              <a:t>一致率</a:t>
            </a:r>
            <a:r>
              <a:rPr lang="en-US" altLang="ja-JP" sz="2400" dirty="0"/>
              <a:t> 	</a:t>
            </a:r>
            <a:r>
              <a:rPr kumimoji="1" lang="ja-JP" altLang="en-US" sz="2400" dirty="0"/>
              <a:t>：</a:t>
            </a:r>
            <a:r>
              <a:rPr kumimoji="1" lang="en-US" altLang="ja-JP" sz="2400" dirty="0"/>
              <a:t>6.32</a:t>
            </a:r>
            <a:r>
              <a:rPr lang="en-US" altLang="ja-JP" sz="2400" dirty="0"/>
              <a:t> %</a:t>
            </a:r>
            <a:endParaRPr kumimoji="1" lang="ja-JP" altLang="en-US" sz="2400" dirty="0"/>
          </a:p>
          <a:p>
            <a:endParaRPr kumimoji="1" lang="en-US" altLang="ja-JP" sz="2400" dirty="0"/>
          </a:p>
        </p:txBody>
      </p:sp>
      <p:sp>
        <p:nvSpPr>
          <p:cNvPr id="5" name="テキスト ボックス 4">
            <a:extLst>
              <a:ext uri="{FF2B5EF4-FFF2-40B4-BE49-F238E27FC236}">
                <a16:creationId xmlns:a16="http://schemas.microsoft.com/office/drawing/2014/main" id="{8E77659B-833F-C566-DA42-0125973A9B31}"/>
              </a:ext>
            </a:extLst>
          </p:cNvPr>
          <p:cNvSpPr txBox="1"/>
          <p:nvPr/>
        </p:nvSpPr>
        <p:spPr>
          <a:xfrm>
            <a:off x="9708872" y="1426723"/>
            <a:ext cx="3463290" cy="461665"/>
          </a:xfrm>
          <a:prstGeom prst="rect">
            <a:avLst/>
          </a:prstGeom>
          <a:noFill/>
        </p:spPr>
        <p:txBody>
          <a:bodyPr wrap="square" rtlCol="0">
            <a:spAutoFit/>
          </a:bodyPr>
          <a:lstStyle/>
          <a:p>
            <a:pPr algn="l"/>
            <a:r>
              <a:rPr kumimoji="1" lang="en-US" altLang="ja-JP" sz="2400" dirty="0"/>
              <a:t>AMR</a:t>
            </a:r>
            <a:r>
              <a:rPr kumimoji="1" lang="ja-JP" altLang="en-US" sz="2400" dirty="0"/>
              <a:t>：</a:t>
            </a:r>
            <a:r>
              <a:rPr kumimoji="1" lang="en-US" altLang="ja-JP" sz="2400" dirty="0"/>
              <a:t>10</a:t>
            </a:r>
            <a:r>
              <a:rPr kumimoji="1" lang="ja-JP" altLang="en-US" sz="2400" dirty="0"/>
              <a:t>台</a:t>
            </a:r>
          </a:p>
        </p:txBody>
      </p:sp>
      <p:sp>
        <p:nvSpPr>
          <p:cNvPr id="6" name="テキスト ボックス 5">
            <a:extLst>
              <a:ext uri="{FF2B5EF4-FFF2-40B4-BE49-F238E27FC236}">
                <a16:creationId xmlns:a16="http://schemas.microsoft.com/office/drawing/2014/main" id="{4D25B713-6AEA-2F0E-6CFE-30A2FCD7B6C0}"/>
              </a:ext>
            </a:extLst>
          </p:cNvPr>
          <p:cNvSpPr txBox="1"/>
          <p:nvPr/>
        </p:nvSpPr>
        <p:spPr>
          <a:xfrm>
            <a:off x="2760216" y="4745933"/>
            <a:ext cx="188595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1400" dirty="0"/>
              <a:t>Optimal cost</a:t>
            </a:r>
            <a:endParaRPr kumimoji="1" lang="ja-JP" altLang="en-US" sz="1400" dirty="0"/>
          </a:p>
        </p:txBody>
      </p:sp>
      <p:sp>
        <p:nvSpPr>
          <p:cNvPr id="9" name="テキスト ボックス 8">
            <a:extLst>
              <a:ext uri="{FF2B5EF4-FFF2-40B4-BE49-F238E27FC236}">
                <a16:creationId xmlns:a16="http://schemas.microsoft.com/office/drawing/2014/main" id="{2C3F808C-FBE8-6814-FDF7-9DCF80DCCA2F}"/>
              </a:ext>
            </a:extLst>
          </p:cNvPr>
          <p:cNvSpPr txBox="1"/>
          <p:nvPr/>
        </p:nvSpPr>
        <p:spPr>
          <a:xfrm rot="10800000">
            <a:off x="1355727" y="2517042"/>
            <a:ext cx="400110" cy="164990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eaVert" wrap="square" lIns="91440" tIns="45720" rIns="91440" bIns="45720" rtlCol="0" anchor="ctr">
            <a:spAutoFit/>
          </a:bodyPr>
          <a:lstStyle/>
          <a:p>
            <a:pPr algn="ctr" fontAlgn="auto">
              <a:spcAft>
                <a:spcPts val="0"/>
              </a:spcAft>
            </a:pPr>
            <a:r>
              <a:rPr lang="en-US" altLang="ja-JP" sz="1400" dirty="0">
                <a:latin typeface="+mn-lt"/>
                <a:ea typeface="+mn-ea"/>
              </a:rPr>
              <a:t>Pr</a:t>
            </a:r>
            <a:r>
              <a:rPr kumimoji="1" lang="en-US" altLang="ja-JP" sz="1400" dirty="0">
                <a:latin typeface="+mn-lt"/>
                <a:ea typeface="+mn-ea"/>
              </a:rPr>
              <a:t>edicted cost</a:t>
            </a:r>
            <a:endParaRPr kumimoji="1" lang="ja-JP" altLang="en-US" sz="1400" dirty="0">
              <a:latin typeface="+mn-lt"/>
              <a:ea typeface="+mn-ea"/>
            </a:endParaRPr>
          </a:p>
        </p:txBody>
      </p:sp>
      <p:sp>
        <p:nvSpPr>
          <p:cNvPr id="13" name="テキスト ボックス 12">
            <a:extLst>
              <a:ext uri="{FF2B5EF4-FFF2-40B4-BE49-F238E27FC236}">
                <a16:creationId xmlns:a16="http://schemas.microsoft.com/office/drawing/2014/main" id="{87BB2DEC-26E6-2493-9C5B-60A102D0440F}"/>
              </a:ext>
            </a:extLst>
          </p:cNvPr>
          <p:cNvSpPr txBox="1"/>
          <p:nvPr/>
        </p:nvSpPr>
        <p:spPr>
          <a:xfrm>
            <a:off x="8488810" y="4780150"/>
            <a:ext cx="945554"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1400" dirty="0"/>
              <a:t>Error </a:t>
            </a:r>
            <a:endParaRPr kumimoji="1" lang="ja-JP" altLang="en-US" sz="1400" dirty="0"/>
          </a:p>
        </p:txBody>
      </p:sp>
      <p:sp>
        <p:nvSpPr>
          <p:cNvPr id="14" name="テキスト ボックス 13">
            <a:extLst>
              <a:ext uri="{FF2B5EF4-FFF2-40B4-BE49-F238E27FC236}">
                <a16:creationId xmlns:a16="http://schemas.microsoft.com/office/drawing/2014/main" id="{81B82EC2-7E6E-B5A8-B2EB-A05E2B2F913D}"/>
              </a:ext>
            </a:extLst>
          </p:cNvPr>
          <p:cNvSpPr txBox="1"/>
          <p:nvPr/>
        </p:nvSpPr>
        <p:spPr>
          <a:xfrm rot="10800000">
            <a:off x="6384926" y="2865757"/>
            <a:ext cx="400110" cy="127476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eaVert" wrap="square" lIns="91440" tIns="45720" rIns="91440" bIns="45720" rtlCol="0" anchor="ctr">
            <a:spAutoFit/>
          </a:bodyPr>
          <a:lstStyle/>
          <a:p>
            <a:pPr algn="ctr" fontAlgn="auto">
              <a:spcAft>
                <a:spcPts val="0"/>
              </a:spcAft>
            </a:pPr>
            <a:r>
              <a:rPr lang="en-US" altLang="ja-JP" sz="1400" dirty="0"/>
              <a:t>Frequency </a:t>
            </a:r>
            <a:endParaRPr kumimoji="1" lang="ja-JP" altLang="en-US" sz="1400" dirty="0">
              <a:latin typeface="+mn-lt"/>
              <a:ea typeface="+mn-ea"/>
            </a:endParaRPr>
          </a:p>
        </p:txBody>
      </p:sp>
      <p:sp>
        <p:nvSpPr>
          <p:cNvPr id="8" name="テキスト ボックス 7">
            <a:extLst>
              <a:ext uri="{FF2B5EF4-FFF2-40B4-BE49-F238E27FC236}">
                <a16:creationId xmlns:a16="http://schemas.microsoft.com/office/drawing/2014/main" id="{11ABEE67-CEB8-DB48-39BC-28735819AD41}"/>
              </a:ext>
            </a:extLst>
          </p:cNvPr>
          <p:cNvSpPr txBox="1"/>
          <p:nvPr/>
        </p:nvSpPr>
        <p:spPr>
          <a:xfrm>
            <a:off x="838200" y="1395945"/>
            <a:ext cx="3200400" cy="523220"/>
          </a:xfrm>
          <a:prstGeom prst="rect">
            <a:avLst/>
          </a:prstGeom>
          <a:noFill/>
        </p:spPr>
        <p:txBody>
          <a:bodyPr wrap="square" rtlCol="0">
            <a:spAutoFit/>
          </a:bodyPr>
          <a:lstStyle/>
          <a:p>
            <a:pPr algn="l"/>
            <a:r>
              <a:rPr kumimoji="1" lang="ja-JP" altLang="en-US" sz="2800" dirty="0"/>
              <a:t>コスト全体を予測</a:t>
            </a:r>
          </a:p>
        </p:txBody>
      </p:sp>
    </p:spTree>
    <p:extLst>
      <p:ext uri="{BB962C8B-B14F-4D97-AF65-F5344CB8AC3E}">
        <p14:creationId xmlns:p14="http://schemas.microsoft.com/office/powerpoint/2010/main" val="1541253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D6AD2-5710-C1E0-6ED2-9B6AB32D9128}"/>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C9B242B-9F13-B071-4E92-54AEC724D9A9}"/>
              </a:ext>
            </a:extLst>
          </p:cNvPr>
          <p:cNvSpPr>
            <a:spLocks noGrp="1"/>
          </p:cNvSpPr>
          <p:nvPr>
            <p:ph type="sldNum" sz="quarter" idx="2"/>
          </p:nvPr>
        </p:nvSpPr>
        <p:spPr/>
        <p:txBody>
          <a:bodyPr/>
          <a:lstStyle/>
          <a:p>
            <a:fld id="{E04137EE-3015-4950-A5F8-6952C35479F5}" type="slidenum">
              <a:rPr kumimoji="1" lang="ja-JP" altLang="en-US" smtClean="0"/>
              <a:t>16</a:t>
            </a:fld>
            <a:endParaRPr kumimoji="1" lang="ja-JP" altLang="en-US"/>
          </a:p>
        </p:txBody>
      </p:sp>
      <p:sp>
        <p:nvSpPr>
          <p:cNvPr id="2" name="タイトル 1">
            <a:extLst>
              <a:ext uri="{FF2B5EF4-FFF2-40B4-BE49-F238E27FC236}">
                <a16:creationId xmlns:a16="http://schemas.microsoft.com/office/drawing/2014/main" id="{CCEF2B5A-D5A6-7E4C-9521-83E16C5FE94D}"/>
              </a:ext>
            </a:extLst>
          </p:cNvPr>
          <p:cNvSpPr>
            <a:spLocks noGrp="1"/>
          </p:cNvSpPr>
          <p:nvPr>
            <p:ph type="title" idx="3"/>
          </p:nvPr>
        </p:nvSpPr>
        <p:spPr/>
        <p:txBody>
          <a:bodyPr/>
          <a:lstStyle/>
          <a:p>
            <a:r>
              <a:rPr lang="ja-JP" altLang="en-US" dirty="0"/>
              <a:t>改悪してしまったマップ</a:t>
            </a:r>
          </a:p>
        </p:txBody>
      </p:sp>
      <mc:AlternateContent xmlns:mc="http://schemas.openxmlformats.org/markup-compatibility/2006" xmlns:a14="http://schemas.microsoft.com/office/drawing/2010/main">
        <mc:Choice Requires="a14">
          <p:graphicFrame>
            <p:nvGraphicFramePr>
              <p:cNvPr id="17" name="表 16">
                <a:extLst>
                  <a:ext uri="{FF2B5EF4-FFF2-40B4-BE49-F238E27FC236}">
                    <a16:creationId xmlns:a16="http://schemas.microsoft.com/office/drawing/2014/main" id="{633A9B32-012F-5D0A-7677-F6A24623344F}"/>
                  </a:ext>
                </a:extLst>
              </p:cNvPr>
              <p:cNvGraphicFramePr>
                <a:graphicFrameLocks noGrp="1"/>
              </p:cNvGraphicFramePr>
              <p:nvPr/>
            </p:nvGraphicFramePr>
            <p:xfrm>
              <a:off x="5787181" y="2316480"/>
              <a:ext cx="5433906" cy="1112520"/>
            </p:xfrm>
            <a:graphic>
              <a:graphicData uri="http://schemas.openxmlformats.org/drawingml/2006/table">
                <a:tbl>
                  <a:tblPr firstRow="1" bandRow="1">
                    <a:tableStyleId>{5C22544A-7EE6-4342-B048-85BDC9FD1C3A}</a:tableStyleId>
                  </a:tblPr>
                  <a:tblGrid>
                    <a:gridCol w="1811302">
                      <a:extLst>
                        <a:ext uri="{9D8B030D-6E8A-4147-A177-3AD203B41FA5}">
                          <a16:colId xmlns:a16="http://schemas.microsoft.com/office/drawing/2014/main" val="751708229"/>
                        </a:ext>
                      </a:extLst>
                    </a:gridCol>
                    <a:gridCol w="1811302">
                      <a:extLst>
                        <a:ext uri="{9D8B030D-6E8A-4147-A177-3AD203B41FA5}">
                          <a16:colId xmlns:a16="http://schemas.microsoft.com/office/drawing/2014/main" val="3205989947"/>
                        </a:ext>
                      </a:extLst>
                    </a:gridCol>
                    <a:gridCol w="1811302">
                      <a:extLst>
                        <a:ext uri="{9D8B030D-6E8A-4147-A177-3AD203B41FA5}">
                          <a16:colId xmlns:a16="http://schemas.microsoft.com/office/drawing/2014/main" val="2528420918"/>
                        </a:ext>
                      </a:extLst>
                    </a:gridCol>
                  </a:tblGrid>
                  <a:tr h="370840">
                    <a:tc>
                      <a:txBody>
                        <a:bodyPr/>
                        <a:lstStyle/>
                        <a:p>
                          <a:endParaRPr kumimoji="1" lang="ja-JP" altLang="en-US" dirty="0"/>
                        </a:p>
                      </a:txBody>
                      <a:tcPr/>
                    </a:tc>
                    <a:tc>
                      <a:txBody>
                        <a:bodyPr/>
                        <a:lstStyle/>
                        <a:p>
                          <a:pPr algn="ctr"/>
                          <a:r>
                            <a:rPr kumimoji="1" lang="en-US" altLang="ja-JP" dirty="0"/>
                            <a:t>Optimal cost</a:t>
                          </a:r>
                          <a:endParaRPr kumimoji="1" lang="ja-JP" altLang="en-US" dirty="0"/>
                        </a:p>
                      </a:txBody>
                      <a:tcPr/>
                    </a:tc>
                    <a:tc>
                      <a:txBody>
                        <a:bodyPr/>
                        <a:lstStyle/>
                        <a:p>
                          <a:pPr algn="ctr"/>
                          <a:r>
                            <a:rPr kumimoji="1" lang="en-US" altLang="ja-JP" dirty="0"/>
                            <a:t>Predicted cost</a:t>
                          </a:r>
                          <a:endParaRPr kumimoji="1" lang="ja-JP" altLang="en-US" dirty="0"/>
                        </a:p>
                      </a:txBody>
                      <a:tcPr/>
                    </a:tc>
                    <a:extLst>
                      <a:ext uri="{0D108BD9-81ED-4DB2-BD59-A6C34878D82A}">
                        <a16:rowId xmlns:a16="http://schemas.microsoft.com/office/drawing/2014/main" val="2315110262"/>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𝐽</m:t>
                                </m:r>
                              </m:oMath>
                            </m:oMathPara>
                          </a14:m>
                          <a:endParaRPr kumimoji="1" lang="ja-JP" altLang="en-US" dirty="0"/>
                        </a:p>
                      </a:txBody>
                      <a:tcPr/>
                    </a:tc>
                    <a:tc>
                      <a:txBody>
                        <a:bodyPr/>
                        <a:lstStyle/>
                        <a:p>
                          <a:pPr algn="ctr"/>
                          <a:r>
                            <a:rPr kumimoji="1" lang="en-US" altLang="ja-JP" dirty="0"/>
                            <a:t>232</a:t>
                          </a:r>
                          <a:endParaRPr kumimoji="1" lang="ja-JP" altLang="en-US" dirty="0"/>
                        </a:p>
                      </a:txBody>
                      <a:tcPr/>
                    </a:tc>
                    <a:tc>
                      <a:txBody>
                        <a:bodyPr/>
                        <a:lstStyle/>
                        <a:p>
                          <a:pPr algn="ctr"/>
                          <a:r>
                            <a:rPr kumimoji="1" lang="en-US" altLang="ja-JP" dirty="0"/>
                            <a:t>267</a:t>
                          </a:r>
                          <a:endParaRPr kumimoji="1" lang="ja-JP" altLang="en-US" dirty="0"/>
                        </a:p>
                      </a:txBody>
                      <a:tcPr/>
                    </a:tc>
                    <a:extLst>
                      <a:ext uri="{0D108BD9-81ED-4DB2-BD59-A6C34878D82A}">
                        <a16:rowId xmlns:a16="http://schemas.microsoft.com/office/drawing/2014/main" val="2284117851"/>
                      </a:ext>
                    </a:extLst>
                  </a:tr>
                  <a:tr h="370840">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𝐽</m:t>
                                    </m:r>
                                  </m:e>
                                  <m:sub>
                                    <m:r>
                                      <a:rPr kumimoji="1" lang="en-US" altLang="ja-JP" sz="1800" b="0" i="1" smtClean="0">
                                        <a:latin typeface="Cambria Math" panose="02040503050406030204" pitchFamily="18" charset="0"/>
                                      </a:rPr>
                                      <m:t>𝐶</m:t>
                                    </m:r>
                                  </m:sub>
                                </m:sSub>
                              </m:oMath>
                            </m:oMathPara>
                          </a14:m>
                          <a:endParaRPr kumimoji="1" lang="ja-JP" altLang="en-US" dirty="0"/>
                        </a:p>
                      </a:txBody>
                      <a:tcPr/>
                    </a:tc>
                    <a:tc>
                      <a:txBody>
                        <a:bodyPr/>
                        <a:lstStyle/>
                        <a:p>
                          <a:pPr algn="ctr"/>
                          <a:r>
                            <a:rPr kumimoji="1" lang="en-US" altLang="ja-JP" dirty="0"/>
                            <a:t>2</a:t>
                          </a:r>
                          <a:endParaRPr kumimoji="1" lang="ja-JP" altLang="en-US" dirty="0"/>
                        </a:p>
                      </a:txBody>
                      <a:tcPr/>
                    </a:tc>
                    <a:tc>
                      <a:txBody>
                        <a:bodyPr/>
                        <a:lstStyle/>
                        <a:p>
                          <a:pPr algn="ctr"/>
                          <a:r>
                            <a:rPr kumimoji="1" lang="en-US" altLang="ja-JP" dirty="0"/>
                            <a:t>35</a:t>
                          </a:r>
                          <a:endParaRPr kumimoji="1" lang="ja-JP" altLang="en-US" dirty="0"/>
                        </a:p>
                      </a:txBody>
                      <a:tcPr/>
                    </a:tc>
                    <a:extLst>
                      <a:ext uri="{0D108BD9-81ED-4DB2-BD59-A6C34878D82A}">
                        <a16:rowId xmlns:a16="http://schemas.microsoft.com/office/drawing/2014/main" val="1976762345"/>
                      </a:ext>
                    </a:extLst>
                  </a:tr>
                </a:tbl>
              </a:graphicData>
            </a:graphic>
          </p:graphicFrame>
        </mc:Choice>
        <mc:Fallback xmlns="">
          <p:graphicFrame>
            <p:nvGraphicFramePr>
              <p:cNvPr id="17" name="表 16">
                <a:extLst>
                  <a:ext uri="{FF2B5EF4-FFF2-40B4-BE49-F238E27FC236}">
                    <a16:creationId xmlns:a16="http://schemas.microsoft.com/office/drawing/2014/main" id="{633A9B32-012F-5D0A-7677-F6A24623344F}"/>
                  </a:ext>
                </a:extLst>
              </p:cNvPr>
              <p:cNvGraphicFramePr>
                <a:graphicFrameLocks noGrp="1"/>
              </p:cNvGraphicFramePr>
              <p:nvPr>
                <p:extLst>
                  <p:ext uri="{D42A27DB-BD31-4B8C-83A1-F6EECF244321}">
                    <p14:modId xmlns:p14="http://schemas.microsoft.com/office/powerpoint/2010/main" val="2974936593"/>
                  </p:ext>
                </p:extLst>
              </p:nvPr>
            </p:nvGraphicFramePr>
            <p:xfrm>
              <a:off x="5787181" y="2316480"/>
              <a:ext cx="5433906" cy="1112520"/>
            </p:xfrm>
            <a:graphic>
              <a:graphicData uri="http://schemas.openxmlformats.org/drawingml/2006/table">
                <a:tbl>
                  <a:tblPr firstRow="1" bandRow="1">
                    <a:tableStyleId>{5C22544A-7EE6-4342-B048-85BDC9FD1C3A}</a:tableStyleId>
                  </a:tblPr>
                  <a:tblGrid>
                    <a:gridCol w="1811302">
                      <a:extLst>
                        <a:ext uri="{9D8B030D-6E8A-4147-A177-3AD203B41FA5}">
                          <a16:colId xmlns:a16="http://schemas.microsoft.com/office/drawing/2014/main" val="751708229"/>
                        </a:ext>
                      </a:extLst>
                    </a:gridCol>
                    <a:gridCol w="1811302">
                      <a:extLst>
                        <a:ext uri="{9D8B030D-6E8A-4147-A177-3AD203B41FA5}">
                          <a16:colId xmlns:a16="http://schemas.microsoft.com/office/drawing/2014/main" val="3205989947"/>
                        </a:ext>
                      </a:extLst>
                    </a:gridCol>
                    <a:gridCol w="1811302">
                      <a:extLst>
                        <a:ext uri="{9D8B030D-6E8A-4147-A177-3AD203B41FA5}">
                          <a16:colId xmlns:a16="http://schemas.microsoft.com/office/drawing/2014/main" val="2528420918"/>
                        </a:ext>
                      </a:extLst>
                    </a:gridCol>
                  </a:tblGrid>
                  <a:tr h="370840">
                    <a:tc>
                      <a:txBody>
                        <a:bodyPr/>
                        <a:lstStyle/>
                        <a:p>
                          <a:endParaRPr kumimoji="1" lang="ja-JP" altLang="en-US" dirty="0"/>
                        </a:p>
                      </a:txBody>
                      <a:tcPr/>
                    </a:tc>
                    <a:tc>
                      <a:txBody>
                        <a:bodyPr/>
                        <a:lstStyle/>
                        <a:p>
                          <a:pPr algn="ctr"/>
                          <a:r>
                            <a:rPr kumimoji="1" lang="en-US" altLang="ja-JP" dirty="0"/>
                            <a:t>Optimal cost</a:t>
                          </a:r>
                          <a:endParaRPr kumimoji="1" lang="ja-JP" altLang="en-US" dirty="0"/>
                        </a:p>
                      </a:txBody>
                      <a:tcPr/>
                    </a:tc>
                    <a:tc>
                      <a:txBody>
                        <a:bodyPr/>
                        <a:lstStyle/>
                        <a:p>
                          <a:pPr algn="ctr"/>
                          <a:r>
                            <a:rPr kumimoji="1" lang="en-US" altLang="ja-JP" dirty="0"/>
                            <a:t>Predicted cost</a:t>
                          </a:r>
                          <a:endParaRPr kumimoji="1" lang="ja-JP" altLang="en-US" dirty="0"/>
                        </a:p>
                      </a:txBody>
                      <a:tcPr/>
                    </a:tc>
                    <a:extLst>
                      <a:ext uri="{0D108BD9-81ED-4DB2-BD59-A6C34878D82A}">
                        <a16:rowId xmlns:a16="http://schemas.microsoft.com/office/drawing/2014/main" val="2315110262"/>
                      </a:ext>
                    </a:extLst>
                  </a:tr>
                  <a:tr h="370840">
                    <a:tc>
                      <a:txBody>
                        <a:bodyPr/>
                        <a:lstStyle/>
                        <a:p>
                          <a:endParaRPr lang="ja-JP"/>
                        </a:p>
                      </a:txBody>
                      <a:tcPr>
                        <a:blipFill>
                          <a:blip r:embed="rId5"/>
                          <a:stretch>
                            <a:fillRect l="-337" t="-108197" r="-201684" b="-124590"/>
                          </a:stretch>
                        </a:blipFill>
                      </a:tcPr>
                    </a:tc>
                    <a:tc>
                      <a:txBody>
                        <a:bodyPr/>
                        <a:lstStyle/>
                        <a:p>
                          <a:pPr algn="ctr"/>
                          <a:r>
                            <a:rPr kumimoji="1" lang="en-US" altLang="ja-JP" dirty="0"/>
                            <a:t>232</a:t>
                          </a:r>
                          <a:endParaRPr kumimoji="1" lang="ja-JP" altLang="en-US" dirty="0"/>
                        </a:p>
                      </a:txBody>
                      <a:tcPr/>
                    </a:tc>
                    <a:tc>
                      <a:txBody>
                        <a:bodyPr/>
                        <a:lstStyle/>
                        <a:p>
                          <a:pPr algn="ctr"/>
                          <a:r>
                            <a:rPr kumimoji="1" lang="en-US" altLang="ja-JP" dirty="0"/>
                            <a:t>267</a:t>
                          </a:r>
                          <a:endParaRPr kumimoji="1" lang="ja-JP" altLang="en-US" dirty="0"/>
                        </a:p>
                      </a:txBody>
                      <a:tcPr/>
                    </a:tc>
                    <a:extLst>
                      <a:ext uri="{0D108BD9-81ED-4DB2-BD59-A6C34878D82A}">
                        <a16:rowId xmlns:a16="http://schemas.microsoft.com/office/drawing/2014/main" val="2284117851"/>
                      </a:ext>
                    </a:extLst>
                  </a:tr>
                  <a:tr h="370840">
                    <a:tc>
                      <a:txBody>
                        <a:bodyPr/>
                        <a:lstStyle/>
                        <a:p>
                          <a:endParaRPr lang="ja-JP"/>
                        </a:p>
                      </a:txBody>
                      <a:tcPr>
                        <a:blipFill>
                          <a:blip r:embed="rId5"/>
                          <a:stretch>
                            <a:fillRect l="-337" t="-208197" r="-201684" b="-24590"/>
                          </a:stretch>
                        </a:blipFill>
                      </a:tcPr>
                    </a:tc>
                    <a:tc>
                      <a:txBody>
                        <a:bodyPr/>
                        <a:lstStyle/>
                        <a:p>
                          <a:pPr algn="ctr"/>
                          <a:r>
                            <a:rPr kumimoji="1" lang="en-US" altLang="ja-JP" dirty="0"/>
                            <a:t>2</a:t>
                          </a:r>
                          <a:endParaRPr kumimoji="1" lang="ja-JP" altLang="en-US" dirty="0"/>
                        </a:p>
                      </a:txBody>
                      <a:tcPr/>
                    </a:tc>
                    <a:tc>
                      <a:txBody>
                        <a:bodyPr/>
                        <a:lstStyle/>
                        <a:p>
                          <a:pPr algn="ctr"/>
                          <a:r>
                            <a:rPr kumimoji="1" lang="en-US" altLang="ja-JP" dirty="0"/>
                            <a:t>35</a:t>
                          </a:r>
                          <a:endParaRPr kumimoji="1" lang="ja-JP" altLang="en-US" dirty="0"/>
                        </a:p>
                      </a:txBody>
                      <a:tcPr/>
                    </a:tc>
                    <a:extLst>
                      <a:ext uri="{0D108BD9-81ED-4DB2-BD59-A6C34878D82A}">
                        <a16:rowId xmlns:a16="http://schemas.microsoft.com/office/drawing/2014/main" val="1976762345"/>
                      </a:ext>
                    </a:extLst>
                  </a:tr>
                </a:tbl>
              </a:graphicData>
            </a:graphic>
          </p:graphicFrame>
        </mc:Fallback>
      </mc:AlternateContent>
      <p:sp>
        <p:nvSpPr>
          <p:cNvPr id="4" name="テキスト ボックス 3">
            <a:extLst>
              <a:ext uri="{FF2B5EF4-FFF2-40B4-BE49-F238E27FC236}">
                <a16:creationId xmlns:a16="http://schemas.microsoft.com/office/drawing/2014/main" id="{B83950F7-2144-16B6-07F2-0606C686AB71}"/>
              </a:ext>
            </a:extLst>
          </p:cNvPr>
          <p:cNvSpPr txBox="1"/>
          <p:nvPr/>
        </p:nvSpPr>
        <p:spPr>
          <a:xfrm>
            <a:off x="5787181" y="3898152"/>
            <a:ext cx="5692246" cy="830997"/>
          </a:xfrm>
          <a:prstGeom prst="rect">
            <a:avLst/>
          </a:prstGeom>
          <a:noFill/>
        </p:spPr>
        <p:txBody>
          <a:bodyPr wrap="square" rtlCol="0">
            <a:spAutoFit/>
          </a:bodyPr>
          <a:lstStyle/>
          <a:p>
            <a:pPr algn="l"/>
            <a:r>
              <a:rPr kumimoji="1" lang="ja-JP" altLang="en-US" sz="2400" dirty="0"/>
              <a:t>細い通路を通過するエージェントが多いが、　　　ほとんど待機することはない</a:t>
            </a:r>
          </a:p>
        </p:txBody>
      </p:sp>
      <p:pic>
        <p:nvPicPr>
          <p:cNvPr id="5" name="over_estimate">
            <a:hlinkClick r:id="" action="ppaction://media"/>
            <a:extLst>
              <a:ext uri="{FF2B5EF4-FFF2-40B4-BE49-F238E27FC236}">
                <a16:creationId xmlns:a16="http://schemas.microsoft.com/office/drawing/2014/main" id="{996D9BA2-39DA-1DB2-3B86-84CF046DCD2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2910" y="1614058"/>
            <a:ext cx="5025576" cy="4924854"/>
          </a:xfrm>
          <a:prstGeom prst="rect">
            <a:avLst/>
          </a:prstGeom>
        </p:spPr>
      </p:pic>
      <p:sp>
        <p:nvSpPr>
          <p:cNvPr id="6" name="テキスト ボックス 5">
            <a:extLst>
              <a:ext uri="{FF2B5EF4-FFF2-40B4-BE49-F238E27FC236}">
                <a16:creationId xmlns:a16="http://schemas.microsoft.com/office/drawing/2014/main" id="{49929C49-98F1-96B7-EA62-DA2E8EFC72AA}"/>
              </a:ext>
            </a:extLst>
          </p:cNvPr>
          <p:cNvSpPr txBox="1"/>
          <p:nvPr/>
        </p:nvSpPr>
        <p:spPr>
          <a:xfrm>
            <a:off x="5787181" y="5239265"/>
            <a:ext cx="5566619" cy="830997"/>
          </a:xfrm>
          <a:prstGeom prst="rect">
            <a:avLst/>
          </a:prstGeom>
          <a:noFill/>
        </p:spPr>
        <p:txBody>
          <a:bodyPr wrap="square" rtlCol="0">
            <a:spAutoFit/>
          </a:bodyPr>
          <a:lstStyle/>
          <a:p>
            <a:pPr algn="l"/>
            <a:r>
              <a:rPr kumimoji="1" lang="ja-JP" altLang="en-US" sz="2400" dirty="0"/>
              <a:t>現在の入力では狭路でどれだけ待機する必要があるかわからない</a:t>
            </a:r>
          </a:p>
        </p:txBody>
      </p:sp>
    </p:spTree>
    <p:extLst>
      <p:ext uri="{BB962C8B-B14F-4D97-AF65-F5344CB8AC3E}">
        <p14:creationId xmlns:p14="http://schemas.microsoft.com/office/powerpoint/2010/main" val="112742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DD7EEB8-886B-2156-2A1C-41B539B4B55A}"/>
              </a:ext>
            </a:extLst>
          </p:cNvPr>
          <p:cNvSpPr>
            <a:spLocks noGrp="1"/>
          </p:cNvSpPr>
          <p:nvPr>
            <p:ph type="sldNum" sz="quarter" idx="2"/>
          </p:nvPr>
        </p:nvSpPr>
        <p:spPr/>
        <p:txBody>
          <a:bodyPr/>
          <a:lstStyle/>
          <a:p>
            <a:fld id="{E04137EE-3015-4950-A5F8-6952C35479F5}" type="slidenum">
              <a:rPr kumimoji="1" lang="ja-JP" altLang="en-US" smtClean="0"/>
              <a:t>17</a:t>
            </a:fld>
            <a:endParaRPr kumimoji="1" lang="ja-JP" altLang="en-US"/>
          </a:p>
        </p:txBody>
      </p:sp>
      <p:sp>
        <p:nvSpPr>
          <p:cNvPr id="3" name="タイトル 2">
            <a:extLst>
              <a:ext uri="{FF2B5EF4-FFF2-40B4-BE49-F238E27FC236}">
                <a16:creationId xmlns:a16="http://schemas.microsoft.com/office/drawing/2014/main" id="{DD7278A8-059A-0CF2-A808-936DC42C96F1}"/>
              </a:ext>
            </a:extLst>
          </p:cNvPr>
          <p:cNvSpPr>
            <a:spLocks noGrp="1"/>
          </p:cNvSpPr>
          <p:nvPr>
            <p:ph type="title" idx="3"/>
          </p:nvPr>
        </p:nvSpPr>
        <p:spPr/>
        <p:txBody>
          <a:bodyPr/>
          <a:lstStyle/>
          <a:p>
            <a:r>
              <a:rPr kumimoji="1" lang="en-US" altLang="ja-JP" dirty="0"/>
              <a:t>Input map</a:t>
            </a:r>
            <a:endParaRPr kumimoji="1" lang="ja-JP" altLang="en-US" dirty="0"/>
          </a:p>
        </p:txBody>
      </p:sp>
      <p:pic>
        <p:nvPicPr>
          <p:cNvPr id="7" name="図 6" descr="ダイアグラム&#10;&#10;AI 生成コンテンツは誤りを含む可能性があります。">
            <a:extLst>
              <a:ext uri="{FF2B5EF4-FFF2-40B4-BE49-F238E27FC236}">
                <a16:creationId xmlns:a16="http://schemas.microsoft.com/office/drawing/2014/main" id="{905D03EC-4643-2E8B-D244-F0D1967D6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306" y="1324745"/>
            <a:ext cx="8817064" cy="5308111"/>
          </a:xfrm>
          <a:prstGeom prst="rect">
            <a:avLst/>
          </a:prstGeom>
        </p:spPr>
      </p:pic>
    </p:spTree>
    <p:extLst>
      <p:ext uri="{BB962C8B-B14F-4D97-AF65-F5344CB8AC3E}">
        <p14:creationId xmlns:p14="http://schemas.microsoft.com/office/powerpoint/2010/main" val="2372926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E14D5-97C4-F59F-B307-A4E194148A8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4B1081-7135-6918-F5F8-6B1BEC3B5863}"/>
              </a:ext>
            </a:extLst>
          </p:cNvPr>
          <p:cNvSpPr>
            <a:spLocks noGrp="1"/>
          </p:cNvSpPr>
          <p:nvPr>
            <p:ph type="title" idx="10"/>
          </p:nvPr>
        </p:nvSpPr>
        <p:spPr/>
        <p:txBody>
          <a:bodyPr/>
          <a:lstStyle/>
          <a:p>
            <a:r>
              <a:rPr lang="ja-JP" altLang="en-US" dirty="0"/>
              <a:t>研究背景</a:t>
            </a:r>
            <a:endParaRPr kumimoji="1" lang="ja-JP" altLang="en-US" dirty="0"/>
          </a:p>
        </p:txBody>
      </p:sp>
      <p:sp>
        <p:nvSpPr>
          <p:cNvPr id="3" name="スライド番号プレースホルダー 2">
            <a:extLst>
              <a:ext uri="{FF2B5EF4-FFF2-40B4-BE49-F238E27FC236}">
                <a16:creationId xmlns:a16="http://schemas.microsoft.com/office/drawing/2014/main" id="{7BDE9590-B1C1-CE5B-1048-CCBC690CF247}"/>
              </a:ext>
            </a:extLst>
          </p:cNvPr>
          <p:cNvSpPr>
            <a:spLocks noGrp="1"/>
          </p:cNvSpPr>
          <p:nvPr>
            <p:ph type="sldNum" sz="quarter" idx="13"/>
          </p:nvPr>
        </p:nvSpPr>
        <p:spPr>
          <a:xfrm>
            <a:off x="8610600" y="6356350"/>
            <a:ext cx="2743200" cy="365125"/>
          </a:xfrm>
        </p:spPr>
        <p:txBody>
          <a:bodyPr/>
          <a:lstStyle/>
          <a:p>
            <a:fld id="{E04137EE-3015-4950-A5F8-6952C35479F5}" type="slidenum">
              <a:rPr kumimoji="1" lang="ja-JP" altLang="en-US" smtClean="0"/>
              <a:t>2</a:t>
            </a:fld>
            <a:endParaRPr kumimoji="1" lang="ja-JP" altLang="en-US"/>
          </a:p>
        </p:txBody>
      </p:sp>
      <p:sp>
        <p:nvSpPr>
          <p:cNvPr id="11" name="テキスト ボックス 10">
            <a:extLst>
              <a:ext uri="{FF2B5EF4-FFF2-40B4-BE49-F238E27FC236}">
                <a16:creationId xmlns:a16="http://schemas.microsoft.com/office/drawing/2014/main" id="{27EFB01F-3CF5-C4E9-1670-8265607EDBFF}"/>
              </a:ext>
            </a:extLst>
          </p:cNvPr>
          <p:cNvSpPr txBox="1"/>
          <p:nvPr/>
        </p:nvSpPr>
        <p:spPr>
          <a:xfrm>
            <a:off x="843122" y="5888616"/>
            <a:ext cx="10510678" cy="52322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2800" b="1" kern="100" dirty="0">
                <a:latin typeface="+mn-ea"/>
                <a:cs typeface="Times New Roman" panose="02020603050405020304" pitchFamily="18" charset="0"/>
              </a:rPr>
              <a:t>最適なレイアウトを選択することで工場全体のパフォーマンス最大化</a:t>
            </a:r>
            <a:endParaRPr lang="ja-JP" altLang="en-US" sz="2800" b="1" dirty="0"/>
          </a:p>
        </p:txBody>
      </p:sp>
      <p:pic>
        <p:nvPicPr>
          <p:cNvPr id="12" name="図 11" descr="空港のターミナル&#10;&#10;中程度の精度で自動的に生成された説明">
            <a:extLst>
              <a:ext uri="{FF2B5EF4-FFF2-40B4-BE49-F238E27FC236}">
                <a16:creationId xmlns:a16="http://schemas.microsoft.com/office/drawing/2014/main" id="{E88F2370-DDBB-BD8B-CBCA-CED69334F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409" y="1826718"/>
            <a:ext cx="2682977" cy="3312445"/>
          </a:xfrm>
          <a:prstGeom prst="rect">
            <a:avLst/>
          </a:prstGeom>
        </p:spPr>
      </p:pic>
      <p:pic>
        <p:nvPicPr>
          <p:cNvPr id="13" name="図 12">
            <a:extLst>
              <a:ext uri="{FF2B5EF4-FFF2-40B4-BE49-F238E27FC236}">
                <a16:creationId xmlns:a16="http://schemas.microsoft.com/office/drawing/2014/main" id="{00D521C1-79D6-7DEB-694B-8A1EA437CDAD}"/>
              </a:ext>
            </a:extLst>
          </p:cNvPr>
          <p:cNvPicPr>
            <a:picLocks noChangeAspect="1"/>
          </p:cNvPicPr>
          <p:nvPr/>
        </p:nvPicPr>
        <p:blipFill rotWithShape="1">
          <a:blip r:embed="rId4"/>
          <a:srcRect l="14183" r="11432" b="4174"/>
          <a:stretch/>
        </p:blipFill>
        <p:spPr>
          <a:xfrm>
            <a:off x="2268125" y="3563816"/>
            <a:ext cx="1649362" cy="2185179"/>
          </a:xfrm>
          <a:prstGeom prst="rect">
            <a:avLst/>
          </a:prstGeom>
        </p:spPr>
      </p:pic>
      <p:pic>
        <p:nvPicPr>
          <p:cNvPr id="14" name="図 13">
            <a:extLst>
              <a:ext uri="{FF2B5EF4-FFF2-40B4-BE49-F238E27FC236}">
                <a16:creationId xmlns:a16="http://schemas.microsoft.com/office/drawing/2014/main" id="{F90308A0-67B5-2AE5-9504-243C6D357D39}"/>
              </a:ext>
            </a:extLst>
          </p:cNvPr>
          <p:cNvPicPr>
            <a:picLocks noChangeAspect="1"/>
          </p:cNvPicPr>
          <p:nvPr/>
        </p:nvPicPr>
        <p:blipFill rotWithShape="1">
          <a:blip r:embed="rId5"/>
          <a:srcRect l="4089" r="6516"/>
          <a:stretch/>
        </p:blipFill>
        <p:spPr>
          <a:xfrm>
            <a:off x="5765148" y="3533010"/>
            <a:ext cx="1878375" cy="2258154"/>
          </a:xfrm>
          <a:prstGeom prst="rect">
            <a:avLst/>
          </a:prstGeom>
        </p:spPr>
      </p:pic>
      <p:sp>
        <p:nvSpPr>
          <p:cNvPr id="15" name="テキスト ボックス 14">
            <a:extLst>
              <a:ext uri="{FF2B5EF4-FFF2-40B4-BE49-F238E27FC236}">
                <a16:creationId xmlns:a16="http://schemas.microsoft.com/office/drawing/2014/main" id="{4BC2C7D2-CD39-49F4-B2A0-DA5C297C7B05}"/>
              </a:ext>
            </a:extLst>
          </p:cNvPr>
          <p:cNvSpPr txBox="1"/>
          <p:nvPr/>
        </p:nvSpPr>
        <p:spPr>
          <a:xfrm>
            <a:off x="1480787" y="3165896"/>
            <a:ext cx="3217215" cy="461665"/>
          </a:xfrm>
          <a:prstGeom prst="rect">
            <a:avLst/>
          </a:prstGeom>
          <a:noFill/>
        </p:spPr>
        <p:txBody>
          <a:bodyPr wrap="square" rtlCol="0">
            <a:spAutoFit/>
          </a:bodyPr>
          <a:lstStyle/>
          <a:p>
            <a:r>
              <a:rPr kumimoji="1" lang="en-US" altLang="ja-JP" sz="2400" dirty="0">
                <a:solidFill>
                  <a:schemeClr val="accent5"/>
                </a:solidFill>
              </a:rPr>
              <a:t>×</a:t>
            </a:r>
            <a:r>
              <a:rPr lang="en-US" altLang="ja-JP" sz="2400" dirty="0">
                <a:solidFill>
                  <a:schemeClr val="accent5"/>
                </a:solidFill>
              </a:rPr>
              <a:t> </a:t>
            </a:r>
            <a:r>
              <a:rPr lang="ja-JP" altLang="en-US" sz="2400" dirty="0">
                <a:solidFill>
                  <a:schemeClr val="accent5"/>
                </a:solidFill>
              </a:rPr>
              <a:t>非効率なレイアウト</a:t>
            </a:r>
            <a:endParaRPr kumimoji="1" lang="ja-JP" altLang="en-US" sz="2400" dirty="0">
              <a:solidFill>
                <a:schemeClr val="accent5"/>
              </a:solidFill>
            </a:endParaRPr>
          </a:p>
        </p:txBody>
      </p:sp>
      <p:sp>
        <p:nvSpPr>
          <p:cNvPr id="16" name="テキスト ボックス 15">
            <a:extLst>
              <a:ext uri="{FF2B5EF4-FFF2-40B4-BE49-F238E27FC236}">
                <a16:creationId xmlns:a16="http://schemas.microsoft.com/office/drawing/2014/main" id="{6C84BC42-5E77-3566-B432-CF3127DE7248}"/>
              </a:ext>
            </a:extLst>
          </p:cNvPr>
          <p:cNvSpPr txBox="1"/>
          <p:nvPr/>
        </p:nvSpPr>
        <p:spPr>
          <a:xfrm>
            <a:off x="5166362" y="3165895"/>
            <a:ext cx="3175596" cy="461665"/>
          </a:xfrm>
          <a:prstGeom prst="rect">
            <a:avLst/>
          </a:prstGeom>
          <a:noFill/>
        </p:spPr>
        <p:txBody>
          <a:bodyPr wrap="square" rtlCol="0">
            <a:spAutoFit/>
          </a:bodyPr>
          <a:lstStyle/>
          <a:p>
            <a:r>
              <a:rPr kumimoji="1" lang="ja-JP" altLang="en-US" sz="2400" dirty="0">
                <a:solidFill>
                  <a:schemeClr val="accent1"/>
                </a:solidFill>
              </a:rPr>
              <a:t>〇　</a:t>
            </a:r>
            <a:r>
              <a:rPr lang="ja-JP" altLang="en-US" sz="2400" dirty="0">
                <a:solidFill>
                  <a:schemeClr val="accent1"/>
                </a:solidFill>
              </a:rPr>
              <a:t>効率的なレイアウト</a:t>
            </a:r>
            <a:endParaRPr kumimoji="1" lang="ja-JP" altLang="en-US" sz="2400" dirty="0">
              <a:solidFill>
                <a:schemeClr val="accent1"/>
              </a:solidFill>
            </a:endParaRPr>
          </a:p>
        </p:txBody>
      </p:sp>
      <p:sp>
        <p:nvSpPr>
          <p:cNvPr id="5" name="テキスト ボックス 4">
            <a:extLst>
              <a:ext uri="{FF2B5EF4-FFF2-40B4-BE49-F238E27FC236}">
                <a16:creationId xmlns:a16="http://schemas.microsoft.com/office/drawing/2014/main" id="{9130B2AA-864A-FA61-7352-CC46ACA896DF}"/>
              </a:ext>
            </a:extLst>
          </p:cNvPr>
          <p:cNvSpPr txBox="1"/>
          <p:nvPr/>
        </p:nvSpPr>
        <p:spPr>
          <a:xfrm>
            <a:off x="8878789" y="5230591"/>
            <a:ext cx="3456218" cy="338554"/>
          </a:xfrm>
          <a:prstGeom prst="rect">
            <a:avLst/>
          </a:prstGeom>
          <a:noFill/>
        </p:spPr>
        <p:txBody>
          <a:bodyPr wrap="square">
            <a:spAutoFit/>
          </a:bodyPr>
          <a:lstStyle/>
          <a:p>
            <a:r>
              <a:rPr lang="en-US" altLang="ja-JP" sz="800" dirty="0">
                <a:hlinkClick r:id="rId6"/>
              </a:rPr>
              <a:t>Industrial Mobility | Sunlight Group | The Sunlight Group (the-sunlight-group.com)</a:t>
            </a:r>
            <a:endParaRPr lang="ja-JP" altLang="en-US" sz="800" dirty="0"/>
          </a:p>
        </p:txBody>
      </p:sp>
      <p:sp>
        <p:nvSpPr>
          <p:cNvPr id="4" name="四角形: 角を丸くする 3">
            <a:extLst>
              <a:ext uri="{FF2B5EF4-FFF2-40B4-BE49-F238E27FC236}">
                <a16:creationId xmlns:a16="http://schemas.microsoft.com/office/drawing/2014/main" id="{2D37823C-D5D4-05F1-03CB-3728FA90F8CA}"/>
              </a:ext>
            </a:extLst>
          </p:cNvPr>
          <p:cNvSpPr/>
          <p:nvPr/>
        </p:nvSpPr>
        <p:spPr>
          <a:xfrm>
            <a:off x="699693" y="1625022"/>
            <a:ext cx="2203527" cy="625965"/>
          </a:xfrm>
          <a:prstGeom prst="roundRect">
            <a:avLst/>
          </a:prstGeom>
          <a:solidFill>
            <a:schemeClr val="tx1">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6" name="テキスト ボックス 5">
            <a:extLst>
              <a:ext uri="{FF2B5EF4-FFF2-40B4-BE49-F238E27FC236}">
                <a16:creationId xmlns:a16="http://schemas.microsoft.com/office/drawing/2014/main" id="{9AAC7C0D-005F-2EF8-DD40-987799B3A7B8}"/>
              </a:ext>
            </a:extLst>
          </p:cNvPr>
          <p:cNvSpPr txBox="1"/>
          <p:nvPr/>
        </p:nvSpPr>
        <p:spPr>
          <a:xfrm>
            <a:off x="699693" y="1695868"/>
            <a:ext cx="2203527" cy="461665"/>
          </a:xfrm>
          <a:prstGeom prst="rect">
            <a:avLst/>
          </a:prstGeom>
        </p:spPr>
        <p:txBody>
          <a:bodyPr vert="horz" wrap="square" lIns="91440" tIns="45720" rIns="91440" bIns="45720" rtlCol="0" anchor="ctr">
            <a:spAutoFit/>
          </a:bodyPr>
          <a:lstStyle/>
          <a:p>
            <a:pPr algn="ctr" fontAlgn="auto">
              <a:spcAft>
                <a:spcPts val="0"/>
              </a:spcAft>
            </a:pPr>
            <a:r>
              <a:rPr lang="ja-JP" altLang="en-US" sz="2400" dirty="0">
                <a:latin typeface="+mn-lt"/>
                <a:ea typeface="+mn-ea"/>
              </a:rPr>
              <a:t>人材不足解消</a:t>
            </a:r>
            <a:endParaRPr kumimoji="1" lang="ja-JP" altLang="en-US" sz="2400" dirty="0">
              <a:latin typeface="+mn-lt"/>
              <a:ea typeface="+mn-ea"/>
            </a:endParaRPr>
          </a:p>
        </p:txBody>
      </p:sp>
      <p:sp>
        <p:nvSpPr>
          <p:cNvPr id="8" name="四角形: 角を丸くする 7">
            <a:extLst>
              <a:ext uri="{FF2B5EF4-FFF2-40B4-BE49-F238E27FC236}">
                <a16:creationId xmlns:a16="http://schemas.microsoft.com/office/drawing/2014/main" id="{648823A7-AB4E-7859-1B5A-F885341D30ED}"/>
              </a:ext>
            </a:extLst>
          </p:cNvPr>
          <p:cNvSpPr/>
          <p:nvPr/>
        </p:nvSpPr>
        <p:spPr>
          <a:xfrm>
            <a:off x="699693" y="2320804"/>
            <a:ext cx="2203527" cy="625964"/>
          </a:xfrm>
          <a:prstGeom prst="roundRect">
            <a:avLst/>
          </a:prstGeom>
          <a:solidFill>
            <a:schemeClr val="tx1">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p>
        </p:txBody>
      </p:sp>
      <p:sp>
        <p:nvSpPr>
          <p:cNvPr id="10" name="テキスト ボックス 9">
            <a:extLst>
              <a:ext uri="{FF2B5EF4-FFF2-40B4-BE49-F238E27FC236}">
                <a16:creationId xmlns:a16="http://schemas.microsoft.com/office/drawing/2014/main" id="{9CA2E18E-2CE0-DD9C-0285-6AB758484C41}"/>
              </a:ext>
            </a:extLst>
          </p:cNvPr>
          <p:cNvSpPr txBox="1"/>
          <p:nvPr/>
        </p:nvSpPr>
        <p:spPr>
          <a:xfrm>
            <a:off x="715821" y="2391649"/>
            <a:ext cx="2187399" cy="461665"/>
          </a:xfrm>
          <a:prstGeom prst="rect">
            <a:avLst/>
          </a:prstGeom>
        </p:spPr>
        <p:txBody>
          <a:bodyPr vert="horz" wrap="square" lIns="91440" tIns="45720" rIns="91440" bIns="45720" rtlCol="0" anchor="ctr">
            <a:spAutoFit/>
          </a:bodyPr>
          <a:lstStyle/>
          <a:p>
            <a:pPr algn="ctr" fontAlgn="auto">
              <a:spcAft>
                <a:spcPts val="0"/>
              </a:spcAft>
            </a:pPr>
            <a:r>
              <a:rPr lang="ja-JP" altLang="en-US" sz="2400" dirty="0">
                <a:latin typeface="+mn-lt"/>
                <a:ea typeface="+mn-ea"/>
              </a:rPr>
              <a:t>品質向上</a:t>
            </a:r>
            <a:endParaRPr kumimoji="1" lang="ja-JP" altLang="en-US" sz="2400" dirty="0">
              <a:latin typeface="+mn-lt"/>
              <a:ea typeface="+mn-ea"/>
            </a:endParaRPr>
          </a:p>
        </p:txBody>
      </p:sp>
      <p:sp>
        <p:nvSpPr>
          <p:cNvPr id="17" name="矢印: 右 16">
            <a:extLst>
              <a:ext uri="{FF2B5EF4-FFF2-40B4-BE49-F238E27FC236}">
                <a16:creationId xmlns:a16="http://schemas.microsoft.com/office/drawing/2014/main" id="{F4BEE550-BC17-0BB1-C7B2-AD405480A270}"/>
              </a:ext>
            </a:extLst>
          </p:cNvPr>
          <p:cNvSpPr/>
          <p:nvPr/>
        </p:nvSpPr>
        <p:spPr>
          <a:xfrm>
            <a:off x="3188970" y="1489097"/>
            <a:ext cx="3323041" cy="1411654"/>
          </a:xfrm>
          <a:prstGeom prst="rightArrow">
            <a:avLst/>
          </a:prstGeom>
          <a:solidFill>
            <a:schemeClr val="bg1"/>
          </a:solid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8" name="四角形: 角を丸くする 17">
            <a:extLst>
              <a:ext uri="{FF2B5EF4-FFF2-40B4-BE49-F238E27FC236}">
                <a16:creationId xmlns:a16="http://schemas.microsoft.com/office/drawing/2014/main" id="{F1BAC4BC-0948-D56F-99AD-C022F7AA7A59}"/>
              </a:ext>
            </a:extLst>
          </p:cNvPr>
          <p:cNvSpPr/>
          <p:nvPr/>
        </p:nvSpPr>
        <p:spPr>
          <a:xfrm>
            <a:off x="6719431" y="1792282"/>
            <a:ext cx="2171844" cy="776065"/>
          </a:xfrm>
          <a:prstGeom prst="roundRect">
            <a:avLst/>
          </a:prstGeom>
          <a:solidFill>
            <a:schemeClr val="tx1">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9" name="テキスト ボックス 18">
            <a:extLst>
              <a:ext uri="{FF2B5EF4-FFF2-40B4-BE49-F238E27FC236}">
                <a16:creationId xmlns:a16="http://schemas.microsoft.com/office/drawing/2014/main" id="{4DA714D6-0471-9A0B-9516-2F5F94C06D4C}"/>
              </a:ext>
            </a:extLst>
          </p:cNvPr>
          <p:cNvSpPr txBox="1"/>
          <p:nvPr/>
        </p:nvSpPr>
        <p:spPr>
          <a:xfrm>
            <a:off x="6719431" y="1950795"/>
            <a:ext cx="2133637" cy="461665"/>
          </a:xfrm>
          <a:prstGeom prst="rect">
            <a:avLst/>
          </a:prstGeom>
        </p:spPr>
        <p:txBody>
          <a:bodyPr vert="horz" wrap="square" lIns="91440" tIns="45720" rIns="91440" bIns="45720" rtlCol="0" anchor="ctr">
            <a:spAutoFit/>
          </a:bodyPr>
          <a:lstStyle/>
          <a:p>
            <a:pPr algn="ctr" fontAlgn="auto">
              <a:spcAft>
                <a:spcPts val="0"/>
              </a:spcAft>
            </a:pPr>
            <a:r>
              <a:rPr lang="en-US" altLang="ja-JP" sz="2400" dirty="0">
                <a:latin typeface="+mn-lt"/>
                <a:ea typeface="+mn-ea"/>
              </a:rPr>
              <a:t>AMR</a:t>
            </a:r>
            <a:r>
              <a:rPr lang="ja-JP" altLang="en-US" sz="2400" dirty="0">
                <a:latin typeface="+mn-lt"/>
                <a:ea typeface="+mn-ea"/>
              </a:rPr>
              <a:t>の導入</a:t>
            </a:r>
            <a:endParaRPr kumimoji="1" lang="ja-JP" altLang="en-US" sz="2400" dirty="0">
              <a:latin typeface="+mn-lt"/>
              <a:ea typeface="+mn-ea"/>
            </a:endParaRPr>
          </a:p>
        </p:txBody>
      </p:sp>
      <p:sp>
        <p:nvSpPr>
          <p:cNvPr id="20" name="テキスト ボックス 19">
            <a:extLst>
              <a:ext uri="{FF2B5EF4-FFF2-40B4-BE49-F238E27FC236}">
                <a16:creationId xmlns:a16="http://schemas.microsoft.com/office/drawing/2014/main" id="{EF22DE21-2B9D-2530-6AC0-A07102C9172B}"/>
              </a:ext>
            </a:extLst>
          </p:cNvPr>
          <p:cNvSpPr txBox="1"/>
          <p:nvPr/>
        </p:nvSpPr>
        <p:spPr>
          <a:xfrm>
            <a:off x="3176548" y="1964091"/>
            <a:ext cx="3323041" cy="461665"/>
          </a:xfrm>
          <a:prstGeom prst="rect">
            <a:avLst/>
          </a:prstGeom>
        </p:spPr>
        <p:txBody>
          <a:bodyPr vert="horz" wrap="square" lIns="91440" tIns="45720" rIns="91440" bIns="45720" rtlCol="0" anchor="ctr">
            <a:spAutoFit/>
          </a:bodyPr>
          <a:lstStyle/>
          <a:p>
            <a:pPr algn="ctr" fontAlgn="auto">
              <a:spcAft>
                <a:spcPts val="0"/>
              </a:spcAft>
            </a:pPr>
            <a:r>
              <a:rPr lang="ja-JP" altLang="en-US" sz="2400" dirty="0">
                <a:latin typeface="+mn-lt"/>
                <a:ea typeface="+mn-ea"/>
              </a:rPr>
              <a:t>工場の自動化（</a:t>
            </a:r>
            <a:r>
              <a:rPr lang="en-US" altLang="ja-JP" sz="2400" dirty="0">
                <a:latin typeface="+mn-lt"/>
                <a:ea typeface="+mn-ea"/>
              </a:rPr>
              <a:t>FA</a:t>
            </a:r>
            <a:r>
              <a:rPr lang="ja-JP" altLang="en-US" sz="2400" dirty="0">
                <a:latin typeface="+mn-lt"/>
                <a:ea typeface="+mn-ea"/>
              </a:rPr>
              <a:t>）</a:t>
            </a:r>
            <a:endParaRPr kumimoji="1" lang="ja-JP" altLang="en-US" sz="2400" dirty="0">
              <a:latin typeface="+mn-lt"/>
              <a:ea typeface="+mn-ea"/>
            </a:endParaRPr>
          </a:p>
        </p:txBody>
      </p:sp>
    </p:spTree>
    <p:extLst>
      <p:ext uri="{BB962C8B-B14F-4D97-AF65-F5344CB8AC3E}">
        <p14:creationId xmlns:p14="http://schemas.microsoft.com/office/powerpoint/2010/main" val="623354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03EFD4-FDC5-18AE-4BBD-E75450B3EF30}"/>
              </a:ext>
            </a:extLst>
          </p:cNvPr>
          <p:cNvSpPr>
            <a:spLocks noGrp="1"/>
          </p:cNvSpPr>
          <p:nvPr>
            <p:ph type="title" idx="10"/>
          </p:nvPr>
        </p:nvSpPr>
        <p:spPr/>
        <p:txBody>
          <a:bodyPr/>
          <a:lstStyle/>
          <a:p>
            <a:r>
              <a:rPr lang="en-US" altLang="ja-JP" sz="4000" dirty="0"/>
              <a:t>Facility Layout Problem(FLP)</a:t>
            </a:r>
            <a:endParaRPr kumimoji="1" lang="ja-JP" altLang="en-US" dirty="0"/>
          </a:p>
        </p:txBody>
      </p:sp>
      <p:sp>
        <p:nvSpPr>
          <p:cNvPr id="4" name="テキスト ボックス 3">
            <a:extLst>
              <a:ext uri="{FF2B5EF4-FFF2-40B4-BE49-F238E27FC236}">
                <a16:creationId xmlns:a16="http://schemas.microsoft.com/office/drawing/2014/main" id="{A7AC392F-FC7F-FA37-A440-74260231EC46}"/>
              </a:ext>
            </a:extLst>
          </p:cNvPr>
          <p:cNvSpPr txBox="1"/>
          <p:nvPr/>
        </p:nvSpPr>
        <p:spPr>
          <a:xfrm>
            <a:off x="838200" y="2377810"/>
            <a:ext cx="4581839" cy="523220"/>
          </a:xfrm>
          <a:prstGeom prst="rect">
            <a:avLst/>
          </a:prstGeom>
          <a:noFill/>
        </p:spPr>
        <p:txBody>
          <a:bodyPr wrap="square" rtlCol="0">
            <a:spAutoFit/>
          </a:bodyPr>
          <a:lstStyle/>
          <a:p>
            <a:pPr marL="457200" indent="-457200" algn="l">
              <a:buFont typeface="Arial" panose="020B0604020202020204" pitchFamily="34" charset="0"/>
              <a:buChar char="•"/>
            </a:pPr>
            <a:r>
              <a:rPr kumimoji="1" lang="en-US" altLang="ja-JP" sz="2800" dirty="0"/>
              <a:t>GA(</a:t>
            </a:r>
            <a:r>
              <a:rPr kumimoji="1" lang="ja-JP" altLang="en-US" sz="2800" dirty="0"/>
              <a:t>遺伝的アルゴリズム</a:t>
            </a:r>
            <a:r>
              <a:rPr kumimoji="1" lang="en-US" altLang="ja-JP" sz="2800" dirty="0"/>
              <a:t>)</a:t>
            </a:r>
            <a:endParaRPr kumimoji="1" lang="ja-JP" altLang="en-US" sz="2800" dirty="0"/>
          </a:p>
        </p:txBody>
      </p:sp>
      <p:pic>
        <p:nvPicPr>
          <p:cNvPr id="11" name="図 10" descr="タイムライン が含まれている画像&#10;&#10;自動的に生成された説明">
            <a:extLst>
              <a:ext uri="{FF2B5EF4-FFF2-40B4-BE49-F238E27FC236}">
                <a16:creationId xmlns:a16="http://schemas.microsoft.com/office/drawing/2014/main" id="{5D9EFFFF-09DF-8851-FC71-2A77534E887D}"/>
              </a:ext>
            </a:extLst>
          </p:cNvPr>
          <p:cNvPicPr>
            <a:picLocks noChangeAspect="1"/>
          </p:cNvPicPr>
          <p:nvPr/>
        </p:nvPicPr>
        <p:blipFill>
          <a:blip r:embed="rId3">
            <a:extLst>
              <a:ext uri="{28A0092B-C50C-407E-A947-70E740481C1C}">
                <a14:useLocalDpi xmlns:a14="http://schemas.microsoft.com/office/drawing/2010/main" val="0"/>
              </a:ext>
            </a:extLst>
          </a:blip>
          <a:srcRect l="-1" t="1" r="981" b="1488"/>
          <a:stretch/>
        </p:blipFill>
        <p:spPr>
          <a:xfrm>
            <a:off x="2553641" y="3232229"/>
            <a:ext cx="6854727" cy="3679541"/>
          </a:xfrm>
          <a:prstGeom prst="rect">
            <a:avLst/>
          </a:prstGeom>
        </p:spPr>
      </p:pic>
      <p:sp>
        <p:nvSpPr>
          <p:cNvPr id="14" name="テキスト ボックス 13">
            <a:extLst>
              <a:ext uri="{FF2B5EF4-FFF2-40B4-BE49-F238E27FC236}">
                <a16:creationId xmlns:a16="http://schemas.microsoft.com/office/drawing/2014/main" id="{4969D4B2-D473-85A5-0F1E-7AB53B4D5B91}"/>
              </a:ext>
            </a:extLst>
          </p:cNvPr>
          <p:cNvSpPr txBox="1"/>
          <p:nvPr/>
        </p:nvSpPr>
        <p:spPr>
          <a:xfrm>
            <a:off x="838199" y="2939814"/>
            <a:ext cx="6365765" cy="461665"/>
          </a:xfrm>
          <a:prstGeom prst="rect">
            <a:avLst/>
          </a:prstGeom>
          <a:noFill/>
        </p:spPr>
        <p:txBody>
          <a:bodyPr wrap="square" rtlCol="0">
            <a:spAutoFit/>
          </a:bodyPr>
          <a:lstStyle/>
          <a:p>
            <a:pPr algn="l"/>
            <a:r>
              <a:rPr kumimoji="1" lang="en-US" altLang="ja-JP" sz="2400" dirty="0"/>
              <a:t>FLP</a:t>
            </a:r>
            <a:r>
              <a:rPr kumimoji="1" lang="ja-JP" altLang="en-US" sz="2400" dirty="0"/>
              <a:t>で最も使用されているアルゴリズム</a:t>
            </a:r>
          </a:p>
        </p:txBody>
      </p:sp>
      <p:sp>
        <p:nvSpPr>
          <p:cNvPr id="13" name="テキスト ボックス 12">
            <a:extLst>
              <a:ext uri="{FF2B5EF4-FFF2-40B4-BE49-F238E27FC236}">
                <a16:creationId xmlns:a16="http://schemas.microsoft.com/office/drawing/2014/main" id="{27757A27-8557-51E7-D65B-CC33633E01E7}"/>
              </a:ext>
            </a:extLst>
          </p:cNvPr>
          <p:cNvSpPr txBox="1"/>
          <p:nvPr/>
        </p:nvSpPr>
        <p:spPr>
          <a:xfrm>
            <a:off x="838199" y="1324745"/>
            <a:ext cx="10985891" cy="523220"/>
          </a:xfrm>
          <a:prstGeom prst="rect">
            <a:avLst/>
          </a:prstGeom>
          <a:noFill/>
        </p:spPr>
        <p:txBody>
          <a:bodyPr wrap="square" rtlCol="0">
            <a:spAutoFit/>
          </a:bodyPr>
          <a:lstStyle/>
          <a:p>
            <a:pPr marL="342900" indent="-342900" algn="l">
              <a:buFont typeface="Wingdings" panose="05000000000000000000" pitchFamily="2" charset="2"/>
              <a:buChar char="u"/>
            </a:pPr>
            <a:r>
              <a:rPr lang="en-US" altLang="ja-JP" sz="2800" dirty="0"/>
              <a:t>Facility Layout Problem(FLP)</a:t>
            </a:r>
            <a:r>
              <a:rPr lang="ja-JP" altLang="en-US" sz="2800" dirty="0"/>
              <a:t>　　　　　　　　　　　　　</a:t>
            </a:r>
            <a:endParaRPr lang="en-US" altLang="ja-JP" sz="2800" dirty="0"/>
          </a:p>
        </p:txBody>
      </p:sp>
      <p:sp>
        <p:nvSpPr>
          <p:cNvPr id="3" name="スライド番号プレースホルダー 2">
            <a:extLst>
              <a:ext uri="{FF2B5EF4-FFF2-40B4-BE49-F238E27FC236}">
                <a16:creationId xmlns:a16="http://schemas.microsoft.com/office/drawing/2014/main" id="{6E902038-3483-669E-0DEC-220F63235923}"/>
              </a:ext>
            </a:extLst>
          </p:cNvPr>
          <p:cNvSpPr>
            <a:spLocks noGrp="1"/>
          </p:cNvSpPr>
          <p:nvPr>
            <p:ph type="sldNum" sz="quarter" idx="13"/>
          </p:nvPr>
        </p:nvSpPr>
        <p:spPr>
          <a:xfrm>
            <a:off x="8610600" y="6356350"/>
            <a:ext cx="2743200" cy="365125"/>
          </a:xfrm>
        </p:spPr>
        <p:txBody>
          <a:bodyPr/>
          <a:lstStyle/>
          <a:p>
            <a:fld id="{E04137EE-3015-4950-A5F8-6952C35479F5}" type="slidenum">
              <a:rPr kumimoji="1" lang="ja-JP" altLang="en-US" smtClean="0"/>
              <a:t>3</a:t>
            </a:fld>
            <a:endParaRPr kumimoji="1" lang="ja-JP" altLang="en-US" dirty="0"/>
          </a:p>
        </p:txBody>
      </p:sp>
      <p:sp>
        <p:nvSpPr>
          <p:cNvPr id="29" name="テキスト ボックス 28">
            <a:extLst>
              <a:ext uri="{FF2B5EF4-FFF2-40B4-BE49-F238E27FC236}">
                <a16:creationId xmlns:a16="http://schemas.microsoft.com/office/drawing/2014/main" id="{99EECC4B-2978-80D5-D89E-DD44CD76766F}"/>
              </a:ext>
            </a:extLst>
          </p:cNvPr>
          <p:cNvSpPr txBox="1"/>
          <p:nvPr/>
        </p:nvSpPr>
        <p:spPr>
          <a:xfrm>
            <a:off x="4922391" y="6561783"/>
            <a:ext cx="1427748" cy="215444"/>
          </a:xfrm>
          <a:prstGeom prst="rect">
            <a:avLst/>
          </a:prstGeom>
          <a:noFill/>
        </p:spPr>
        <p:txBody>
          <a:bodyPr wrap="square">
            <a:spAutoFit/>
          </a:bodyPr>
          <a:lstStyle/>
          <a:p>
            <a:r>
              <a:rPr lang="en-US" altLang="ja-JP" sz="800" dirty="0">
                <a:hlinkClick r:id="rId4"/>
              </a:rPr>
              <a:t>s00170-017-0895-8.pdf</a:t>
            </a:r>
            <a:endParaRPr lang="ja-JP" altLang="en-US" sz="800" dirty="0"/>
          </a:p>
        </p:txBody>
      </p:sp>
      <p:sp>
        <p:nvSpPr>
          <p:cNvPr id="7" name="正方形/長方形 6">
            <a:extLst>
              <a:ext uri="{FF2B5EF4-FFF2-40B4-BE49-F238E27FC236}">
                <a16:creationId xmlns:a16="http://schemas.microsoft.com/office/drawing/2014/main" id="{99040814-822B-C0A9-D3C7-6D2A1966C963}"/>
              </a:ext>
            </a:extLst>
          </p:cNvPr>
          <p:cNvSpPr/>
          <p:nvPr/>
        </p:nvSpPr>
        <p:spPr>
          <a:xfrm rot="19400837">
            <a:off x="2493503" y="5419550"/>
            <a:ext cx="1153579" cy="301553"/>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A635E33-AD04-B00A-3D3D-DE5CC91ED503}"/>
              </a:ext>
            </a:extLst>
          </p:cNvPr>
          <p:cNvSpPr txBox="1"/>
          <p:nvPr/>
        </p:nvSpPr>
        <p:spPr>
          <a:xfrm>
            <a:off x="838200" y="1879901"/>
            <a:ext cx="10985891"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262626"/>
                </a:solidFill>
                <a:effectLst/>
                <a:uLnTx/>
                <a:uFillTx/>
                <a:latin typeface="Arial" charset="0"/>
                <a:ea typeface="ＭＳ Ｐゴシック" charset="-128"/>
                <a:cs typeface="+mn-cs"/>
              </a:rPr>
              <a:t>施設をどこに配置すればコストを最小化または効率を最大化できるかを求める問題</a:t>
            </a:r>
            <a:endParaRPr kumimoji="1" lang="en-US" altLang="ja-JP" sz="2400" b="0" i="0" u="none" strike="noStrike" kern="1200" cap="none" spc="0" normalizeH="0" baseline="0" noProof="0" dirty="0">
              <a:ln>
                <a:noFill/>
              </a:ln>
              <a:solidFill>
                <a:srgbClr val="262626"/>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4170582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B924D-F0F5-83FC-4919-A4C6820E682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9FB5BE3-0DB4-F88B-429D-1ED043271FAE}"/>
              </a:ext>
            </a:extLst>
          </p:cNvPr>
          <p:cNvSpPr>
            <a:spLocks noGrp="1"/>
          </p:cNvSpPr>
          <p:nvPr>
            <p:ph type="title" idx="10"/>
          </p:nvPr>
        </p:nvSpPr>
        <p:spPr/>
        <p:txBody>
          <a:bodyPr/>
          <a:lstStyle/>
          <a:p>
            <a:r>
              <a:rPr kumimoji="1" lang="en-US" altLang="ja-JP" dirty="0"/>
              <a:t>GA(</a:t>
            </a:r>
            <a:r>
              <a:rPr kumimoji="1" lang="ja-JP" altLang="en-US" dirty="0"/>
              <a:t>遺伝的アルゴリズム</a:t>
            </a:r>
            <a:r>
              <a:rPr lang="en-US" altLang="ja-JP" dirty="0"/>
              <a:t>)</a:t>
            </a:r>
            <a:endParaRPr kumimoji="1" lang="ja-JP" altLang="en-US" dirty="0"/>
          </a:p>
        </p:txBody>
      </p:sp>
      <p:sp>
        <p:nvSpPr>
          <p:cNvPr id="3" name="スライド番号プレースホルダー 2">
            <a:extLst>
              <a:ext uri="{FF2B5EF4-FFF2-40B4-BE49-F238E27FC236}">
                <a16:creationId xmlns:a16="http://schemas.microsoft.com/office/drawing/2014/main" id="{052FEA6A-81B4-A069-2009-7E42A6280BDB}"/>
              </a:ext>
            </a:extLst>
          </p:cNvPr>
          <p:cNvSpPr>
            <a:spLocks noGrp="1"/>
          </p:cNvSpPr>
          <p:nvPr>
            <p:ph type="sldNum" sz="quarter" idx="13"/>
          </p:nvPr>
        </p:nvSpPr>
        <p:spPr/>
        <p:txBody>
          <a:bodyPr/>
          <a:lstStyle/>
          <a:p>
            <a:fld id="{E04137EE-3015-4950-A5F8-6952C35479F5}" type="slidenum">
              <a:rPr kumimoji="1" lang="ja-JP" altLang="en-US" smtClean="0"/>
              <a:t>4</a:t>
            </a:fld>
            <a:endParaRPr kumimoji="1" lang="ja-JP" altLang="en-US"/>
          </a:p>
        </p:txBody>
      </p:sp>
      <p:pic>
        <p:nvPicPr>
          <p:cNvPr id="7" name="図 6" descr="クロスワードパズル, テキスト, タイル張り が含まれている画像&#10;&#10;AI によって生成されたコンテンツは間違っている可能性があります。">
            <a:extLst>
              <a:ext uri="{FF2B5EF4-FFF2-40B4-BE49-F238E27FC236}">
                <a16:creationId xmlns:a16="http://schemas.microsoft.com/office/drawing/2014/main" id="{FD98B14A-2609-28A5-2CF2-39E3FA05D493}"/>
              </a:ext>
            </a:extLst>
          </p:cNvPr>
          <p:cNvPicPr>
            <a:picLocks noChangeAspect="1"/>
          </p:cNvPicPr>
          <p:nvPr/>
        </p:nvPicPr>
        <p:blipFill>
          <a:blip r:embed="rId3">
            <a:extLst>
              <a:ext uri="{28A0092B-C50C-407E-A947-70E740481C1C}">
                <a14:useLocalDpi xmlns:a14="http://schemas.microsoft.com/office/drawing/2010/main" val="0"/>
              </a:ext>
            </a:extLst>
          </a:blip>
          <a:srcRect l="-117" r="1"/>
          <a:stretch/>
        </p:blipFill>
        <p:spPr>
          <a:xfrm>
            <a:off x="7332051" y="1542404"/>
            <a:ext cx="4486249" cy="4813946"/>
          </a:xfrm>
          <a:prstGeom prst="rect">
            <a:avLst/>
          </a:prstGeom>
        </p:spPr>
      </p:pic>
      <p:pic>
        <p:nvPicPr>
          <p:cNvPr id="5" name="図 4" descr="ダイアグラム&#10;&#10;AI によって生成されたコンテンツは間違っている可能性があります。">
            <a:extLst>
              <a:ext uri="{FF2B5EF4-FFF2-40B4-BE49-F238E27FC236}">
                <a16:creationId xmlns:a16="http://schemas.microsoft.com/office/drawing/2014/main" id="{E60E480D-CF25-B361-73FF-8780BE30D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348" y="1771294"/>
            <a:ext cx="2410871" cy="4793740"/>
          </a:xfrm>
          <a:prstGeom prst="rect">
            <a:avLst/>
          </a:prstGeom>
        </p:spPr>
      </p:pic>
      <p:sp>
        <p:nvSpPr>
          <p:cNvPr id="6" name="テキスト ボックス 5">
            <a:extLst>
              <a:ext uri="{FF2B5EF4-FFF2-40B4-BE49-F238E27FC236}">
                <a16:creationId xmlns:a16="http://schemas.microsoft.com/office/drawing/2014/main" id="{75D67F4C-AD7E-5B43-5CBE-F72798BB95ED}"/>
              </a:ext>
            </a:extLst>
          </p:cNvPr>
          <p:cNvSpPr txBox="1"/>
          <p:nvPr/>
        </p:nvSpPr>
        <p:spPr>
          <a:xfrm>
            <a:off x="2835442" y="1771294"/>
            <a:ext cx="3260558" cy="461665"/>
          </a:xfrm>
          <a:prstGeom prst="rect">
            <a:avLst/>
          </a:prstGeom>
          <a:noFill/>
        </p:spPr>
        <p:txBody>
          <a:bodyPr wrap="square" rtlCol="0">
            <a:spAutoFit/>
          </a:bodyPr>
          <a:lstStyle/>
          <a:p>
            <a:pPr algn="l"/>
            <a:r>
              <a:rPr kumimoji="1" lang="ja-JP" altLang="en-US" sz="2400" dirty="0"/>
              <a:t>初期レイアウトの生成</a:t>
            </a:r>
          </a:p>
        </p:txBody>
      </p:sp>
      <p:sp>
        <p:nvSpPr>
          <p:cNvPr id="8" name="テキスト ボックス 7">
            <a:extLst>
              <a:ext uri="{FF2B5EF4-FFF2-40B4-BE49-F238E27FC236}">
                <a16:creationId xmlns:a16="http://schemas.microsoft.com/office/drawing/2014/main" id="{4FCE21E3-9F0A-033C-4F7D-9394CC86B54B}"/>
              </a:ext>
            </a:extLst>
          </p:cNvPr>
          <p:cNvSpPr txBox="1"/>
          <p:nvPr/>
        </p:nvSpPr>
        <p:spPr>
          <a:xfrm>
            <a:off x="2835442" y="2493949"/>
            <a:ext cx="3260558" cy="830997"/>
          </a:xfrm>
          <a:prstGeom prst="rect">
            <a:avLst/>
          </a:prstGeom>
          <a:noFill/>
        </p:spPr>
        <p:txBody>
          <a:bodyPr wrap="square" rtlCol="0">
            <a:spAutoFit/>
          </a:bodyPr>
          <a:lstStyle/>
          <a:p>
            <a:pPr algn="l"/>
            <a:r>
              <a:rPr kumimoji="1" lang="ja-JP" altLang="en-US" sz="2400" dirty="0"/>
              <a:t>要素を受け継ぎ、</a:t>
            </a:r>
            <a:endParaRPr kumimoji="1" lang="en-US" altLang="ja-JP" sz="2400" dirty="0"/>
          </a:p>
          <a:p>
            <a:pPr algn="l"/>
            <a:r>
              <a:rPr kumimoji="1" lang="ja-JP" altLang="en-US" sz="2400" dirty="0"/>
              <a:t>異なるレイアウトを生成</a:t>
            </a:r>
          </a:p>
        </p:txBody>
      </p:sp>
      <p:sp>
        <p:nvSpPr>
          <p:cNvPr id="9" name="テキスト ボックス 8">
            <a:extLst>
              <a:ext uri="{FF2B5EF4-FFF2-40B4-BE49-F238E27FC236}">
                <a16:creationId xmlns:a16="http://schemas.microsoft.com/office/drawing/2014/main" id="{F556F5BE-07F8-5FAE-EB96-02E11F77B500}"/>
              </a:ext>
            </a:extLst>
          </p:cNvPr>
          <p:cNvSpPr txBox="1"/>
          <p:nvPr/>
        </p:nvSpPr>
        <p:spPr>
          <a:xfrm>
            <a:off x="2832381" y="3528270"/>
            <a:ext cx="4297468" cy="461665"/>
          </a:xfrm>
          <a:prstGeom prst="rect">
            <a:avLst/>
          </a:prstGeom>
          <a:noFill/>
        </p:spPr>
        <p:txBody>
          <a:bodyPr wrap="square" rtlCol="0">
            <a:spAutoFit/>
          </a:bodyPr>
          <a:lstStyle/>
          <a:p>
            <a:pPr algn="l"/>
            <a:r>
              <a:rPr kumimoji="1" lang="ja-JP" altLang="en-US" sz="2400" dirty="0"/>
              <a:t>異なる特徴を持つデータを生成</a:t>
            </a:r>
          </a:p>
        </p:txBody>
      </p:sp>
      <p:sp>
        <p:nvSpPr>
          <p:cNvPr id="10" name="テキスト ボックス 9">
            <a:extLst>
              <a:ext uri="{FF2B5EF4-FFF2-40B4-BE49-F238E27FC236}">
                <a16:creationId xmlns:a16="http://schemas.microsoft.com/office/drawing/2014/main" id="{E59061F3-E5F7-812F-B5DA-4BE899BF49D7}"/>
              </a:ext>
            </a:extLst>
          </p:cNvPr>
          <p:cNvSpPr txBox="1"/>
          <p:nvPr/>
        </p:nvSpPr>
        <p:spPr>
          <a:xfrm>
            <a:off x="2832381" y="4317295"/>
            <a:ext cx="4902949" cy="461665"/>
          </a:xfrm>
          <a:prstGeom prst="rect">
            <a:avLst/>
          </a:prstGeom>
          <a:noFill/>
        </p:spPr>
        <p:txBody>
          <a:bodyPr wrap="square" rtlCol="0">
            <a:spAutoFit/>
          </a:bodyPr>
          <a:lstStyle/>
          <a:p>
            <a:pPr algn="l"/>
            <a:r>
              <a:rPr kumimoji="1" lang="ja-JP" altLang="en-US" sz="2400" dirty="0"/>
              <a:t>評価基準に沿ってレイアウト評価</a:t>
            </a:r>
          </a:p>
        </p:txBody>
      </p:sp>
      <p:sp>
        <p:nvSpPr>
          <p:cNvPr id="12" name="テキスト ボックス 11">
            <a:extLst>
              <a:ext uri="{FF2B5EF4-FFF2-40B4-BE49-F238E27FC236}">
                <a16:creationId xmlns:a16="http://schemas.microsoft.com/office/drawing/2014/main" id="{BF10B62D-4DC1-7CA1-3047-041372092239}"/>
              </a:ext>
            </a:extLst>
          </p:cNvPr>
          <p:cNvSpPr txBox="1"/>
          <p:nvPr/>
        </p:nvSpPr>
        <p:spPr>
          <a:xfrm>
            <a:off x="2832381" y="5106320"/>
            <a:ext cx="4055138" cy="461665"/>
          </a:xfrm>
          <a:prstGeom prst="rect">
            <a:avLst/>
          </a:prstGeom>
          <a:noFill/>
        </p:spPr>
        <p:txBody>
          <a:bodyPr wrap="square" rtlCol="0">
            <a:spAutoFit/>
          </a:bodyPr>
          <a:lstStyle/>
          <a:p>
            <a:pPr algn="l"/>
            <a:r>
              <a:rPr kumimoji="1" lang="ja-JP" altLang="en-US" sz="2400" dirty="0"/>
              <a:t>評価の高いレイアウトの選択</a:t>
            </a:r>
          </a:p>
        </p:txBody>
      </p:sp>
    </p:spTree>
    <p:extLst>
      <p:ext uri="{BB962C8B-B14F-4D97-AF65-F5344CB8AC3E}">
        <p14:creationId xmlns:p14="http://schemas.microsoft.com/office/powerpoint/2010/main" val="383674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四角形: 角を丸くする 26">
            <a:extLst>
              <a:ext uri="{FF2B5EF4-FFF2-40B4-BE49-F238E27FC236}">
                <a16:creationId xmlns:a16="http://schemas.microsoft.com/office/drawing/2014/main" id="{92459BCA-9A05-1526-C899-CD65DCB8B50D}"/>
              </a:ext>
            </a:extLst>
          </p:cNvPr>
          <p:cNvSpPr/>
          <p:nvPr/>
        </p:nvSpPr>
        <p:spPr>
          <a:xfrm>
            <a:off x="3892378" y="5257122"/>
            <a:ext cx="6578608" cy="671953"/>
          </a:xfrm>
          <a:prstGeom prst="roundRect">
            <a:avLst/>
          </a:prstGeom>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122BBF-77E4-69E0-CA8C-466462048C7C}"/>
              </a:ext>
            </a:extLst>
          </p:cNvPr>
          <p:cNvSpPr>
            <a:spLocks noGrp="1"/>
          </p:cNvSpPr>
          <p:nvPr>
            <p:ph type="title" idx="10"/>
          </p:nvPr>
        </p:nvSpPr>
        <p:spPr/>
        <p:txBody>
          <a:bodyPr/>
          <a:lstStyle/>
          <a:p>
            <a:r>
              <a:rPr lang="ja-JP" altLang="en-US" dirty="0"/>
              <a:t>レイアウトの評価</a:t>
            </a:r>
            <a:endParaRPr kumimoji="1" lang="ja-JP" altLang="en-US" dirty="0"/>
          </a:p>
        </p:txBody>
      </p:sp>
      <p:sp>
        <p:nvSpPr>
          <p:cNvPr id="3" name="スライド番号プレースホルダー 2">
            <a:extLst>
              <a:ext uri="{FF2B5EF4-FFF2-40B4-BE49-F238E27FC236}">
                <a16:creationId xmlns:a16="http://schemas.microsoft.com/office/drawing/2014/main" id="{55F80D7F-88E4-1BD5-2002-37B1E750BCCD}"/>
              </a:ext>
            </a:extLst>
          </p:cNvPr>
          <p:cNvSpPr>
            <a:spLocks noGrp="1"/>
          </p:cNvSpPr>
          <p:nvPr>
            <p:ph type="sldNum" sz="quarter" idx="13"/>
          </p:nvPr>
        </p:nvSpPr>
        <p:spPr>
          <a:xfrm>
            <a:off x="8610600" y="6356350"/>
            <a:ext cx="2743200" cy="365125"/>
          </a:xfrm>
        </p:spPr>
        <p:txBody>
          <a:bodyPr/>
          <a:lstStyle/>
          <a:p>
            <a:fld id="{E04137EE-3015-4950-A5F8-6952C35479F5}" type="slidenum">
              <a:rPr kumimoji="1" lang="ja-JP" altLang="en-US" smtClean="0"/>
              <a:t>5</a:t>
            </a:fld>
            <a:endParaRPr kumimoji="1" lang="ja-JP" altLang="en-US"/>
          </a:p>
        </p:txBody>
      </p:sp>
      <p:sp>
        <p:nvSpPr>
          <p:cNvPr id="7" name="テキスト ボックス 6">
            <a:extLst>
              <a:ext uri="{FF2B5EF4-FFF2-40B4-BE49-F238E27FC236}">
                <a16:creationId xmlns:a16="http://schemas.microsoft.com/office/drawing/2014/main" id="{7136609D-23CE-5941-E311-8EE32D3054AA}"/>
              </a:ext>
            </a:extLst>
          </p:cNvPr>
          <p:cNvSpPr txBox="1"/>
          <p:nvPr/>
        </p:nvSpPr>
        <p:spPr>
          <a:xfrm>
            <a:off x="4028303" y="5361767"/>
            <a:ext cx="6350327" cy="461665"/>
          </a:xfrm>
          <a:prstGeom prst="rect">
            <a:avLst/>
          </a:prstGeom>
          <a:noFill/>
          <a:ln w="38100">
            <a:solidFill>
              <a:schemeClr val="bg1"/>
            </a:solidFill>
          </a:ln>
        </p:spPr>
        <p:txBody>
          <a:bodyPr wrap="square" rtlCol="0">
            <a:spAutoFit/>
          </a:bodyPr>
          <a:lstStyle/>
          <a:p>
            <a:pPr algn="ctr"/>
            <a:r>
              <a:rPr lang="ja-JP" altLang="en-US" sz="2400" dirty="0"/>
              <a:t>コスト</a:t>
            </a:r>
            <a:r>
              <a:rPr kumimoji="1" lang="ja-JP" altLang="en-US" sz="2400" dirty="0"/>
              <a:t>：全</a:t>
            </a:r>
            <a:r>
              <a:rPr kumimoji="1" lang="en-US" altLang="ja-JP" sz="2400" dirty="0"/>
              <a:t>AMR</a:t>
            </a:r>
            <a:r>
              <a:rPr kumimoji="1" lang="ja-JP" altLang="en-US" sz="2400" dirty="0"/>
              <a:t>の合計移動時間</a:t>
            </a:r>
          </a:p>
        </p:txBody>
      </p:sp>
      <p:pic>
        <p:nvPicPr>
          <p:cNvPr id="14" name="図 13" descr="グラフ&#10;&#10;自動的に生成された説明">
            <a:extLst>
              <a:ext uri="{FF2B5EF4-FFF2-40B4-BE49-F238E27FC236}">
                <a16:creationId xmlns:a16="http://schemas.microsoft.com/office/drawing/2014/main" id="{1B640311-9D0C-1737-0659-C56708F8B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125" y="2783574"/>
            <a:ext cx="2743201" cy="2195685"/>
          </a:xfrm>
          <a:prstGeom prst="rect">
            <a:avLst/>
          </a:prstGeom>
        </p:spPr>
      </p:pic>
      <p:pic>
        <p:nvPicPr>
          <p:cNvPr id="15" name="図 14" descr="障子, 建物, ウィンドウ が含まれている画像&#10;&#10;自動的に生成された説明">
            <a:extLst>
              <a:ext uri="{FF2B5EF4-FFF2-40B4-BE49-F238E27FC236}">
                <a16:creationId xmlns:a16="http://schemas.microsoft.com/office/drawing/2014/main" id="{064360B6-828F-A3CE-03D9-845533EFA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7619" y="3772661"/>
            <a:ext cx="1430969" cy="585067"/>
          </a:xfrm>
          <a:prstGeom prst="rect">
            <a:avLst/>
          </a:prstGeom>
        </p:spPr>
      </p:pic>
      <p:pic>
        <p:nvPicPr>
          <p:cNvPr id="16" name="図 15" descr="グラフ が含まれている画像&#10;&#10;自動的に生成された説明">
            <a:extLst>
              <a:ext uri="{FF2B5EF4-FFF2-40B4-BE49-F238E27FC236}">
                <a16:creationId xmlns:a16="http://schemas.microsoft.com/office/drawing/2014/main" id="{259E7022-B2AB-ECBF-C077-B9F01A48BFAB}"/>
              </a:ext>
            </a:extLst>
          </p:cNvPr>
          <p:cNvPicPr>
            <a:picLocks noChangeAspect="1"/>
          </p:cNvPicPr>
          <p:nvPr/>
        </p:nvPicPr>
        <p:blipFill rotWithShape="1">
          <a:blip r:embed="rId5">
            <a:extLst>
              <a:ext uri="{28A0092B-C50C-407E-A947-70E740481C1C}">
                <a14:useLocalDpi xmlns:a14="http://schemas.microsoft.com/office/drawing/2010/main" val="0"/>
              </a:ext>
            </a:extLst>
          </a:blip>
          <a:srcRect l="32347"/>
          <a:stretch/>
        </p:blipFill>
        <p:spPr>
          <a:xfrm>
            <a:off x="8872652" y="3036071"/>
            <a:ext cx="515665" cy="1312472"/>
          </a:xfrm>
          <a:prstGeom prst="rect">
            <a:avLst/>
          </a:prstGeom>
        </p:spPr>
      </p:pic>
      <p:sp>
        <p:nvSpPr>
          <p:cNvPr id="17" name="テキスト ボックス 16">
            <a:extLst>
              <a:ext uri="{FF2B5EF4-FFF2-40B4-BE49-F238E27FC236}">
                <a16:creationId xmlns:a16="http://schemas.microsoft.com/office/drawing/2014/main" id="{85ED62AB-ACBA-979E-B2E1-6FF84902301B}"/>
              </a:ext>
            </a:extLst>
          </p:cNvPr>
          <p:cNvSpPr txBox="1"/>
          <p:nvPr/>
        </p:nvSpPr>
        <p:spPr>
          <a:xfrm>
            <a:off x="7416809" y="4348543"/>
            <a:ext cx="2743200" cy="461665"/>
          </a:xfrm>
          <a:prstGeom prst="rect">
            <a:avLst/>
          </a:prstGeom>
          <a:noFill/>
        </p:spPr>
        <p:txBody>
          <a:bodyPr wrap="square" rtlCol="0">
            <a:spAutoFit/>
          </a:bodyPr>
          <a:lstStyle/>
          <a:p>
            <a:pPr algn="l"/>
            <a:r>
              <a:rPr kumimoji="1" lang="en-US" altLang="ja-JP" sz="2400" dirty="0"/>
              <a:t>Cost=6+6=12</a:t>
            </a:r>
            <a:endParaRPr kumimoji="1" lang="ja-JP" altLang="en-US" sz="2400" dirty="0"/>
          </a:p>
        </p:txBody>
      </p:sp>
      <p:pic>
        <p:nvPicPr>
          <p:cNvPr id="20" name="図 19" descr="ダイアグラム&#10;&#10;AI によって生成されたコンテンツは間違っている可能性があります。">
            <a:extLst>
              <a:ext uri="{FF2B5EF4-FFF2-40B4-BE49-F238E27FC236}">
                <a16:creationId xmlns:a16="http://schemas.microsoft.com/office/drawing/2014/main" id="{CA75BB94-61D8-F13C-1D30-D1AFBB8F1F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296" y="1909862"/>
            <a:ext cx="2100361" cy="4176327"/>
          </a:xfrm>
          <a:prstGeom prst="rect">
            <a:avLst/>
          </a:prstGeom>
        </p:spPr>
      </p:pic>
      <p:sp>
        <p:nvSpPr>
          <p:cNvPr id="21" name="楕円 20">
            <a:extLst>
              <a:ext uri="{FF2B5EF4-FFF2-40B4-BE49-F238E27FC236}">
                <a16:creationId xmlns:a16="http://schemas.microsoft.com/office/drawing/2014/main" id="{3E722CD8-21AA-00DD-5473-1F25CED47BAE}"/>
              </a:ext>
            </a:extLst>
          </p:cNvPr>
          <p:cNvSpPr/>
          <p:nvPr/>
        </p:nvSpPr>
        <p:spPr>
          <a:xfrm>
            <a:off x="473179" y="3917611"/>
            <a:ext cx="1999628" cy="776065"/>
          </a:xfrm>
          <a:prstGeom prst="ellipse">
            <a:avLst/>
          </a:prstGeom>
          <a:noFill/>
          <a:ln w="28575">
            <a:solidFill>
              <a:schemeClr val="accent5"/>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A9933E-30F0-C426-D0C0-10176F2A7920}"/>
              </a:ext>
            </a:extLst>
          </p:cNvPr>
          <p:cNvSpPr txBox="1"/>
          <p:nvPr/>
        </p:nvSpPr>
        <p:spPr>
          <a:xfrm>
            <a:off x="2551876" y="2223299"/>
            <a:ext cx="9181630" cy="461665"/>
          </a:xfrm>
          <a:prstGeom prst="rect">
            <a:avLst/>
          </a:prstGeom>
          <a:noFill/>
        </p:spPr>
        <p:txBody>
          <a:bodyPr wrap="square" rtlCol="0">
            <a:spAutoFit/>
          </a:bodyPr>
          <a:lstStyle/>
          <a:p>
            <a:pPr algn="ctr"/>
            <a:r>
              <a:rPr kumimoji="1" lang="ja-JP" altLang="en-US" sz="2400" dirty="0"/>
              <a:t>評価基準として</a:t>
            </a:r>
            <a:r>
              <a:rPr kumimoji="1" lang="en-US" altLang="ja-JP" sz="2400" b="1" dirty="0"/>
              <a:t>AMR</a:t>
            </a:r>
            <a:r>
              <a:rPr kumimoji="1" lang="ja-JP" altLang="en-US" sz="2400" b="1" dirty="0"/>
              <a:t>の移動量</a:t>
            </a:r>
            <a:r>
              <a:rPr kumimoji="1" lang="ja-JP" altLang="en-US" sz="2400" dirty="0"/>
              <a:t>に着目</a:t>
            </a:r>
          </a:p>
        </p:txBody>
      </p:sp>
      <p:sp>
        <p:nvSpPr>
          <p:cNvPr id="39" name="テキスト ボックス 38">
            <a:extLst>
              <a:ext uri="{FF2B5EF4-FFF2-40B4-BE49-F238E27FC236}">
                <a16:creationId xmlns:a16="http://schemas.microsoft.com/office/drawing/2014/main" id="{6AC2E74F-679B-4C57-0092-8C5273AC2882}"/>
              </a:ext>
            </a:extLst>
          </p:cNvPr>
          <p:cNvSpPr txBox="1"/>
          <p:nvPr/>
        </p:nvSpPr>
        <p:spPr>
          <a:xfrm>
            <a:off x="2551876" y="1609007"/>
            <a:ext cx="9538703" cy="461665"/>
          </a:xfrm>
          <a:prstGeom prst="rect">
            <a:avLst/>
          </a:prstGeom>
          <a:noFill/>
        </p:spPr>
        <p:txBody>
          <a:bodyPr wrap="square" rtlCol="0">
            <a:spAutoFit/>
          </a:bodyPr>
          <a:lstStyle/>
          <a:p>
            <a:pPr algn="l"/>
            <a:r>
              <a:rPr kumimoji="1" lang="ja-JP" altLang="en-US" sz="2400" dirty="0"/>
              <a:t>レイアウト最適化のためにはレイアウトの良し悪しを評価する必要がある</a:t>
            </a:r>
          </a:p>
        </p:txBody>
      </p:sp>
      <p:sp>
        <p:nvSpPr>
          <p:cNvPr id="40" name="テキスト ボックス 39">
            <a:extLst>
              <a:ext uri="{FF2B5EF4-FFF2-40B4-BE49-F238E27FC236}">
                <a16:creationId xmlns:a16="http://schemas.microsoft.com/office/drawing/2014/main" id="{5217B693-A61F-3C86-C772-0BE8293EC536}"/>
              </a:ext>
            </a:extLst>
          </p:cNvPr>
          <p:cNvSpPr txBox="1"/>
          <p:nvPr/>
        </p:nvSpPr>
        <p:spPr>
          <a:xfrm>
            <a:off x="3800022" y="6078487"/>
            <a:ext cx="6578608" cy="461665"/>
          </a:xfrm>
          <a:prstGeom prst="rect">
            <a:avLst/>
          </a:prstGeom>
          <a:noFill/>
        </p:spPr>
        <p:txBody>
          <a:bodyPr wrap="square" rtlCol="0">
            <a:spAutoFit/>
          </a:bodyPr>
          <a:lstStyle/>
          <a:p>
            <a:pPr algn="l"/>
            <a:r>
              <a:rPr kumimoji="1" lang="ja-JP" altLang="en-US" sz="2400" dirty="0"/>
              <a:t>コストを求めるために経路を算出する必要がある</a:t>
            </a:r>
          </a:p>
        </p:txBody>
      </p:sp>
    </p:spTree>
    <p:extLst>
      <p:ext uri="{BB962C8B-B14F-4D97-AF65-F5344CB8AC3E}">
        <p14:creationId xmlns:p14="http://schemas.microsoft.com/office/powerpoint/2010/main" val="3210958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14147-2859-A18B-2EC7-86B0AA85A4EF}"/>
            </a:ext>
          </a:extLst>
        </p:cNvPr>
        <p:cNvGrpSpPr/>
        <p:nvPr/>
      </p:nvGrpSpPr>
      <p:grpSpPr>
        <a:xfrm>
          <a:off x="0" y="0"/>
          <a:ext cx="0" cy="0"/>
          <a:chOff x="0" y="0"/>
          <a:chExt cx="0" cy="0"/>
        </a:xfrm>
      </p:grpSpPr>
      <p:sp>
        <p:nvSpPr>
          <p:cNvPr id="31" name="フローチャート: 処理 30">
            <a:extLst>
              <a:ext uri="{FF2B5EF4-FFF2-40B4-BE49-F238E27FC236}">
                <a16:creationId xmlns:a16="http://schemas.microsoft.com/office/drawing/2014/main" id="{EEED81B0-0DD6-AD71-5BD8-5C3022B3EE21}"/>
              </a:ext>
            </a:extLst>
          </p:cNvPr>
          <p:cNvSpPr/>
          <p:nvPr/>
        </p:nvSpPr>
        <p:spPr>
          <a:xfrm>
            <a:off x="576374" y="2519680"/>
            <a:ext cx="11265106" cy="4201795"/>
          </a:xfrm>
          <a:prstGeom prst="flowChartProcess">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ｚ</a:t>
            </a:r>
          </a:p>
        </p:txBody>
      </p:sp>
      <p:sp>
        <p:nvSpPr>
          <p:cNvPr id="25" name="四角形: 角を丸くする 24">
            <a:extLst>
              <a:ext uri="{FF2B5EF4-FFF2-40B4-BE49-F238E27FC236}">
                <a16:creationId xmlns:a16="http://schemas.microsoft.com/office/drawing/2014/main" id="{E3011368-2DAB-41C3-0528-CB8B51C4C43A}"/>
              </a:ext>
            </a:extLst>
          </p:cNvPr>
          <p:cNvSpPr/>
          <p:nvPr/>
        </p:nvSpPr>
        <p:spPr>
          <a:xfrm>
            <a:off x="6340566" y="3123102"/>
            <a:ext cx="5157342" cy="979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5314932-7A1A-8E69-2D67-8FDCB5F3B894}"/>
              </a:ext>
            </a:extLst>
          </p:cNvPr>
          <p:cNvSpPr>
            <a:spLocks noGrp="1"/>
          </p:cNvSpPr>
          <p:nvPr>
            <p:ph type="title" idx="10"/>
          </p:nvPr>
        </p:nvSpPr>
        <p:spPr/>
        <p:txBody>
          <a:bodyPr/>
          <a:lstStyle/>
          <a:p>
            <a:r>
              <a:rPr lang="en-US" altLang="ja-JP" dirty="0"/>
              <a:t>Multi agent path finding</a:t>
            </a:r>
            <a:endParaRPr lang="ja-JP" altLang="en-US" dirty="0"/>
          </a:p>
        </p:txBody>
      </p:sp>
      <p:sp>
        <p:nvSpPr>
          <p:cNvPr id="3" name="スライド番号プレースホルダー 2">
            <a:extLst>
              <a:ext uri="{FF2B5EF4-FFF2-40B4-BE49-F238E27FC236}">
                <a16:creationId xmlns:a16="http://schemas.microsoft.com/office/drawing/2014/main" id="{73585AC4-A10F-374D-EDCD-7B08806AA079}"/>
              </a:ext>
            </a:extLst>
          </p:cNvPr>
          <p:cNvSpPr>
            <a:spLocks noGrp="1"/>
          </p:cNvSpPr>
          <p:nvPr>
            <p:ph type="sldNum" sz="quarter" idx="13"/>
          </p:nvPr>
        </p:nvSpPr>
        <p:spPr/>
        <p:txBody>
          <a:bodyPr/>
          <a:lstStyle/>
          <a:p>
            <a:fld id="{E04137EE-3015-4950-A5F8-6952C35479F5}" type="slidenum">
              <a:rPr kumimoji="1" lang="ja-JP" altLang="en-US" smtClean="0"/>
              <a:t>6</a:t>
            </a:fld>
            <a:endParaRPr kumimoji="1" lang="ja-JP" altLang="en-US"/>
          </a:p>
        </p:txBody>
      </p:sp>
      <p:sp>
        <p:nvSpPr>
          <p:cNvPr id="4" name="テキスト ボックス 3">
            <a:extLst>
              <a:ext uri="{FF2B5EF4-FFF2-40B4-BE49-F238E27FC236}">
                <a16:creationId xmlns:a16="http://schemas.microsoft.com/office/drawing/2014/main" id="{9240D706-D56A-9B61-55B6-D4942F787C4F}"/>
              </a:ext>
            </a:extLst>
          </p:cNvPr>
          <p:cNvSpPr txBox="1"/>
          <p:nvPr/>
        </p:nvSpPr>
        <p:spPr>
          <a:xfrm>
            <a:off x="726223" y="3081703"/>
            <a:ext cx="2451100" cy="461665"/>
          </a:xfrm>
          <a:prstGeom prst="rect">
            <a:avLst/>
          </a:prstGeom>
          <a:noFill/>
        </p:spPr>
        <p:txBody>
          <a:bodyPr wrap="square" rtlCol="0">
            <a:spAutoFit/>
          </a:bodyPr>
          <a:lstStyle/>
          <a:p>
            <a:pPr algn="l"/>
            <a:r>
              <a:rPr kumimoji="1" lang="ja-JP" altLang="en-US" sz="2400" dirty="0"/>
              <a:t>グラフ</a:t>
            </a:r>
          </a:p>
        </p:txBody>
      </p:sp>
      <p:sp>
        <p:nvSpPr>
          <p:cNvPr id="5" name="テキスト ボックス 4">
            <a:extLst>
              <a:ext uri="{FF2B5EF4-FFF2-40B4-BE49-F238E27FC236}">
                <a16:creationId xmlns:a16="http://schemas.microsoft.com/office/drawing/2014/main" id="{A997A552-FF3E-4F4A-632E-4D82FAFE7BCC}"/>
              </a:ext>
            </a:extLst>
          </p:cNvPr>
          <p:cNvSpPr txBox="1"/>
          <p:nvPr/>
        </p:nvSpPr>
        <p:spPr>
          <a:xfrm>
            <a:off x="726223" y="4311327"/>
            <a:ext cx="1321934" cy="461665"/>
          </a:xfrm>
          <a:prstGeom prst="rect">
            <a:avLst/>
          </a:prstGeom>
          <a:noFill/>
        </p:spPr>
        <p:txBody>
          <a:bodyPr wrap="square" rtlCol="0">
            <a:spAutoFit/>
          </a:bodyPr>
          <a:lstStyle/>
          <a:p>
            <a:pPr algn="l"/>
            <a:r>
              <a:rPr lang="ja-JP" altLang="en-US" sz="2400" dirty="0"/>
              <a:t>スタート</a:t>
            </a:r>
            <a:endParaRPr kumimoji="1" lang="ja-JP" altLang="en-US" sz="2400" dirty="0"/>
          </a:p>
        </p:txBody>
      </p:sp>
      <p:sp>
        <p:nvSpPr>
          <p:cNvPr id="6" name="テキスト ボックス 5">
            <a:extLst>
              <a:ext uri="{FF2B5EF4-FFF2-40B4-BE49-F238E27FC236}">
                <a16:creationId xmlns:a16="http://schemas.microsoft.com/office/drawing/2014/main" id="{B7F57819-F7AD-F91A-2DEA-F50F201F4B02}"/>
              </a:ext>
            </a:extLst>
          </p:cNvPr>
          <p:cNvSpPr txBox="1"/>
          <p:nvPr/>
        </p:nvSpPr>
        <p:spPr>
          <a:xfrm>
            <a:off x="758488" y="4915754"/>
            <a:ext cx="1638300" cy="461665"/>
          </a:xfrm>
          <a:prstGeom prst="rect">
            <a:avLst/>
          </a:prstGeom>
          <a:noFill/>
        </p:spPr>
        <p:txBody>
          <a:bodyPr wrap="square" rtlCol="0">
            <a:spAutoFit/>
          </a:bodyPr>
          <a:lstStyle/>
          <a:p>
            <a:pPr algn="l"/>
            <a:r>
              <a:rPr kumimoji="1" lang="ja-JP" altLang="en-US" sz="2400" dirty="0"/>
              <a:t>ゴール</a:t>
            </a:r>
          </a:p>
        </p:txBody>
      </p:sp>
      <p:sp>
        <p:nvSpPr>
          <p:cNvPr id="9" name="テキスト ボックス 8">
            <a:extLst>
              <a:ext uri="{FF2B5EF4-FFF2-40B4-BE49-F238E27FC236}">
                <a16:creationId xmlns:a16="http://schemas.microsoft.com/office/drawing/2014/main" id="{E2BBED1B-9B5B-1276-8360-DAB95C598C43}"/>
              </a:ext>
            </a:extLst>
          </p:cNvPr>
          <p:cNvSpPr txBox="1"/>
          <p:nvPr/>
        </p:nvSpPr>
        <p:spPr>
          <a:xfrm>
            <a:off x="743853" y="5508234"/>
            <a:ext cx="78740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kumimoji="1" lang="en-US" altLang="ja-JP" sz="2400" dirty="0"/>
              <a:t>Find</a:t>
            </a:r>
            <a:endParaRPr kumimoji="1" lang="ja-JP" altLang="en-US" sz="2400" dirty="0"/>
          </a:p>
        </p:txBody>
      </p:sp>
      <p:sp>
        <p:nvSpPr>
          <p:cNvPr id="10" name="テキスト ボックス 9">
            <a:extLst>
              <a:ext uri="{FF2B5EF4-FFF2-40B4-BE49-F238E27FC236}">
                <a16:creationId xmlns:a16="http://schemas.microsoft.com/office/drawing/2014/main" id="{7005FFE3-DE55-5E61-FCED-5FFF79F6ABC4}"/>
              </a:ext>
            </a:extLst>
          </p:cNvPr>
          <p:cNvSpPr txBox="1"/>
          <p:nvPr/>
        </p:nvSpPr>
        <p:spPr>
          <a:xfrm>
            <a:off x="726223" y="2568134"/>
            <a:ext cx="1069336"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en-US" altLang="ja-JP" sz="2400" dirty="0"/>
              <a:t>G</a:t>
            </a:r>
            <a:r>
              <a:rPr kumimoji="1" lang="en-US" altLang="ja-JP" sz="2400" dirty="0"/>
              <a:t>iven</a:t>
            </a:r>
            <a:endParaRPr kumimoji="1" lang="ja-JP" altLang="en-US" sz="2400" dirty="0"/>
          </a:p>
        </p:txBody>
      </p:sp>
      <p:sp>
        <p:nvSpPr>
          <p:cNvPr id="11" name="テキスト ボックス 10">
            <a:extLst>
              <a:ext uri="{FF2B5EF4-FFF2-40B4-BE49-F238E27FC236}">
                <a16:creationId xmlns:a16="http://schemas.microsoft.com/office/drawing/2014/main" id="{984BEC82-B046-ED58-6092-31AFEC092EA2}"/>
              </a:ext>
            </a:extLst>
          </p:cNvPr>
          <p:cNvSpPr txBox="1"/>
          <p:nvPr/>
        </p:nvSpPr>
        <p:spPr>
          <a:xfrm>
            <a:off x="6381414" y="2573552"/>
            <a:ext cx="1636049"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kumimoji="1" lang="en-US" altLang="ja-JP" sz="2400" dirty="0"/>
              <a:t>Subject to</a:t>
            </a:r>
            <a:endParaRPr kumimoji="1" lang="ja-JP" altLang="en-US" sz="2400" dirty="0"/>
          </a:p>
        </p:txBody>
      </p:sp>
      <p:sp>
        <p:nvSpPr>
          <p:cNvPr id="12" name="テキスト ボックス 11">
            <a:extLst>
              <a:ext uri="{FF2B5EF4-FFF2-40B4-BE49-F238E27FC236}">
                <a16:creationId xmlns:a16="http://schemas.microsoft.com/office/drawing/2014/main" id="{DB4952C0-3830-B9C6-936B-7A6B18A7475F}"/>
              </a:ext>
            </a:extLst>
          </p:cNvPr>
          <p:cNvSpPr txBox="1"/>
          <p:nvPr/>
        </p:nvSpPr>
        <p:spPr>
          <a:xfrm>
            <a:off x="6340566" y="5474008"/>
            <a:ext cx="2393381" cy="4800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kumimoji="1" lang="en-US" altLang="ja-JP" sz="2400" dirty="0"/>
              <a:t>Which minimize</a:t>
            </a:r>
            <a:endParaRPr kumimoji="1" lang="ja-JP" altLang="en-US" sz="2400" dirty="0"/>
          </a:p>
        </p:txBody>
      </p:sp>
      <p:sp>
        <p:nvSpPr>
          <p:cNvPr id="13" name="テキスト ボックス 12">
            <a:extLst>
              <a:ext uri="{FF2B5EF4-FFF2-40B4-BE49-F238E27FC236}">
                <a16:creationId xmlns:a16="http://schemas.microsoft.com/office/drawing/2014/main" id="{1FD0C30C-4720-178B-5DD1-8D010D3FB641}"/>
              </a:ext>
            </a:extLst>
          </p:cNvPr>
          <p:cNvSpPr txBox="1"/>
          <p:nvPr/>
        </p:nvSpPr>
        <p:spPr>
          <a:xfrm>
            <a:off x="7448988" y="6016972"/>
            <a:ext cx="3485519" cy="461665"/>
          </a:xfrm>
          <a:prstGeom prst="rect">
            <a:avLst/>
          </a:prstGeom>
          <a:noFill/>
        </p:spPr>
        <p:txBody>
          <a:bodyPr wrap="square" rtlCol="0">
            <a:spAutoFit/>
          </a:bodyPr>
          <a:lstStyle/>
          <a:p>
            <a:pPr algn="ctr"/>
            <a:r>
              <a:rPr kumimoji="1" lang="ja-JP" altLang="en-US" sz="2400" dirty="0"/>
              <a:t>全</a:t>
            </a:r>
            <a:r>
              <a:rPr kumimoji="1" lang="en-US" altLang="ja-JP" sz="2400" dirty="0"/>
              <a:t>AMR</a:t>
            </a:r>
            <a:r>
              <a:rPr kumimoji="1" lang="ja-JP" altLang="en-US" sz="2400" dirty="0"/>
              <a:t>の合計移動時間</a:t>
            </a:r>
          </a:p>
        </p:txBody>
      </p: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A3EC3DFB-7BEA-63DB-1521-7139C2662E6A}"/>
                  </a:ext>
                </a:extLst>
              </p:cNvPr>
              <p:cNvSpPr txBox="1"/>
              <p:nvPr/>
            </p:nvSpPr>
            <p:spPr>
              <a:xfrm>
                <a:off x="1684864" y="5559441"/>
                <a:ext cx="2647766" cy="461665"/>
              </a:xfrm>
              <a:prstGeom prst="rect">
                <a:avLst/>
              </a:prstGeom>
              <a:noFill/>
            </p:spPr>
            <p:txBody>
              <a:bodyPr wrap="square" rtlCol="0">
                <a:spAutoFit/>
              </a:bodyPr>
              <a:lstStyle/>
              <a:p>
                <a14:m>
                  <m:oMath xmlns:m="http://schemas.openxmlformats.org/officeDocument/2006/math">
                    <m:r>
                      <a:rPr lang="en-US" altLang="ja-JP" sz="2400" b="1" i="1">
                        <a:solidFill>
                          <a:srgbClr val="262626"/>
                        </a:solidFill>
                        <a:latin typeface="Cambria Math" panose="02040503050406030204" pitchFamily="18" charset="0"/>
                      </a:rPr>
                      <m:t>𝑺</m:t>
                    </m:r>
                    <m:r>
                      <a:rPr lang="en-US" altLang="ja-JP" sz="2400" b="1" i="1">
                        <a:solidFill>
                          <a:srgbClr val="262626"/>
                        </a:solidFill>
                        <a:latin typeface="Cambria Math" panose="02040503050406030204" pitchFamily="18" charset="0"/>
                      </a:rPr>
                      <m:t> </m:t>
                    </m:r>
                  </m:oMath>
                </a14:m>
                <a:r>
                  <a:rPr kumimoji="1" lang="en-US" altLang="ja-JP" sz="2400" dirty="0"/>
                  <a:t>:</a:t>
                </a:r>
                <a:r>
                  <a:rPr lang="ja-JP" altLang="en-US" sz="2400" dirty="0"/>
                  <a:t> 全</a:t>
                </a:r>
                <a:r>
                  <a:rPr lang="en-US" altLang="ja-JP" sz="2400" dirty="0"/>
                  <a:t>AMR</a:t>
                </a:r>
                <a:r>
                  <a:rPr lang="ja-JP" altLang="en-US" sz="2400" dirty="0"/>
                  <a:t>の経路</a:t>
                </a:r>
                <a:endParaRPr kumimoji="1" lang="ja-JP" altLang="en-US" sz="2400" dirty="0"/>
              </a:p>
            </p:txBody>
          </p:sp>
        </mc:Choice>
        <mc:Fallback>
          <p:sp>
            <p:nvSpPr>
              <p:cNvPr id="14" name="テキスト ボックス 13">
                <a:extLst>
                  <a:ext uri="{FF2B5EF4-FFF2-40B4-BE49-F238E27FC236}">
                    <a16:creationId xmlns:a16="http://schemas.microsoft.com/office/drawing/2014/main" id="{A3EC3DFB-7BEA-63DB-1521-7139C2662E6A}"/>
                  </a:ext>
                </a:extLst>
              </p:cNvPr>
              <p:cNvSpPr txBox="1">
                <a:spLocks noRot="1" noChangeAspect="1" noMove="1" noResize="1" noEditPoints="1" noAdjustHandles="1" noChangeArrowheads="1" noChangeShapeType="1" noTextEdit="1"/>
              </p:cNvSpPr>
              <p:nvPr/>
            </p:nvSpPr>
            <p:spPr>
              <a:xfrm>
                <a:off x="1684864" y="5559441"/>
                <a:ext cx="2647766" cy="461665"/>
              </a:xfrm>
              <a:prstGeom prst="rect">
                <a:avLst/>
              </a:prstGeom>
              <a:blipFill>
                <a:blip r:embed="rId3"/>
                <a:stretch>
                  <a:fillRect l="-460" t="-14474" b="-3026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96CBB3A2-1BD7-6D25-DFCC-62432C02BD86}"/>
                  </a:ext>
                </a:extLst>
              </p:cNvPr>
              <p:cNvSpPr txBox="1"/>
              <p:nvPr/>
            </p:nvSpPr>
            <p:spPr>
              <a:xfrm>
                <a:off x="1690291" y="3126369"/>
                <a:ext cx="2451098" cy="369332"/>
              </a:xfrm>
              <a:prstGeom prst="rect">
                <a:avLst/>
              </a:prstGeom>
              <a:noFill/>
            </p:spPr>
            <p:txBody>
              <a:bodyPr wrap="square" lIns="0" tIns="0" rIns="0" bIns="0" rtlCol="0">
                <a:spAutoFit/>
              </a:bodyPr>
              <a:lstStyle/>
              <a:p>
                <a:pPr algn="l"/>
                <a14:m>
                  <m:oMathPara xmlns:m="http://schemas.openxmlformats.org/officeDocument/2006/math">
                    <m:oMathParaPr>
                      <m:jc m:val="center"/>
                    </m:oMathParaPr>
                    <m:oMath xmlns:m="http://schemas.openxmlformats.org/officeDocument/2006/math">
                      <m:r>
                        <a:rPr kumimoji="1" lang="en-US" altLang="ja-JP" sz="2400" b="1" i="1" smtClean="0">
                          <a:latin typeface="Cambria Math" panose="02040503050406030204" pitchFamily="18" charset="0"/>
                        </a:rPr>
                        <m:t>𝑮</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e>
                      </m:d>
                      <m:r>
                        <a:rPr kumimoji="1" lang="en-US" altLang="ja-JP" sz="2400" b="0" i="1" smtClean="0">
                          <a:latin typeface="Cambria Math" panose="02040503050406030204" pitchFamily="18" charset="0"/>
                        </a:rPr>
                        <m:t>        </m:t>
                      </m:r>
                    </m:oMath>
                  </m:oMathPara>
                </a14:m>
                <a:endParaRPr kumimoji="1" lang="ja-JP" altLang="en-US" sz="2400" dirty="0"/>
              </a:p>
            </p:txBody>
          </p:sp>
        </mc:Choice>
        <mc:Fallback>
          <p:sp>
            <p:nvSpPr>
              <p:cNvPr id="15" name="テキスト ボックス 14">
                <a:extLst>
                  <a:ext uri="{FF2B5EF4-FFF2-40B4-BE49-F238E27FC236}">
                    <a16:creationId xmlns:a16="http://schemas.microsoft.com/office/drawing/2014/main" id="{96CBB3A2-1BD7-6D25-DFCC-62432C02BD86}"/>
                  </a:ext>
                </a:extLst>
              </p:cNvPr>
              <p:cNvSpPr txBox="1">
                <a:spLocks noRot="1" noChangeAspect="1" noMove="1" noResize="1" noEditPoints="1" noAdjustHandles="1" noChangeArrowheads="1" noChangeShapeType="1" noTextEdit="1"/>
              </p:cNvSpPr>
              <p:nvPr/>
            </p:nvSpPr>
            <p:spPr>
              <a:xfrm>
                <a:off x="1690291" y="3126369"/>
                <a:ext cx="2451098" cy="369332"/>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26A26132-C528-BD4C-E44C-4E97B6878317}"/>
                  </a:ext>
                </a:extLst>
              </p:cNvPr>
              <p:cNvSpPr txBox="1"/>
              <p:nvPr/>
            </p:nvSpPr>
            <p:spPr>
              <a:xfrm>
                <a:off x="2456365" y="3459396"/>
                <a:ext cx="2222500" cy="400110"/>
              </a:xfrm>
              <a:prstGeom prst="rect">
                <a:avLst/>
              </a:prstGeom>
              <a:noFill/>
            </p:spPr>
            <p:txBody>
              <a:bodyPr wrap="square">
                <a:spAutoFit/>
              </a:bodyPr>
              <a:lstStyle/>
              <a:p>
                <a14:m>
                  <m:oMath xmlns:m="http://schemas.openxmlformats.org/officeDocument/2006/math">
                    <m:r>
                      <a:rPr kumimoji="1" lang="en-US" altLang="ja-JP" sz="2000" b="0" i="1" u="none" strike="noStrike" kern="1200" cap="none" spc="0" normalizeH="0" baseline="0" noProof="0" smtClean="0">
                        <a:ln>
                          <a:noFill/>
                        </a:ln>
                        <a:solidFill>
                          <a:srgbClr val="262626"/>
                        </a:solidFill>
                        <a:effectLst/>
                        <a:uLnTx/>
                        <a:uFillTx/>
                        <a:latin typeface="Cambria Math" panose="02040503050406030204" pitchFamily="18" charset="0"/>
                      </a:rPr>
                      <m:t>𝑉</m:t>
                    </m:r>
                  </m:oMath>
                </a14:m>
                <a:r>
                  <a:rPr lang="ja-JP" altLang="en-US" sz="2000" dirty="0"/>
                  <a:t> </a:t>
                </a:r>
                <a:r>
                  <a:rPr lang="en-US" altLang="ja-JP" sz="2000" dirty="0"/>
                  <a:t>: </a:t>
                </a:r>
                <a:r>
                  <a:rPr lang="ja-JP" altLang="en-US" dirty="0"/>
                  <a:t>頂点集合</a:t>
                </a:r>
              </a:p>
            </p:txBody>
          </p:sp>
        </mc:Choice>
        <mc:Fallback>
          <p:sp>
            <p:nvSpPr>
              <p:cNvPr id="19" name="テキスト ボックス 18">
                <a:extLst>
                  <a:ext uri="{FF2B5EF4-FFF2-40B4-BE49-F238E27FC236}">
                    <a16:creationId xmlns:a16="http://schemas.microsoft.com/office/drawing/2014/main" id="{26A26132-C528-BD4C-E44C-4E97B6878317}"/>
                  </a:ext>
                </a:extLst>
              </p:cNvPr>
              <p:cNvSpPr txBox="1">
                <a:spLocks noRot="1" noChangeAspect="1" noMove="1" noResize="1" noEditPoints="1" noAdjustHandles="1" noChangeArrowheads="1" noChangeShapeType="1" noTextEdit="1"/>
              </p:cNvSpPr>
              <p:nvPr/>
            </p:nvSpPr>
            <p:spPr>
              <a:xfrm>
                <a:off x="2456365" y="3459396"/>
                <a:ext cx="2222500" cy="400110"/>
              </a:xfrm>
              <a:prstGeom prst="rect">
                <a:avLst/>
              </a:prstGeom>
              <a:blipFill>
                <a:blip r:embed="rId5"/>
                <a:stretch>
                  <a:fillRect t="-6061" b="-27273"/>
                </a:stretch>
              </a:blipFill>
            </p:spPr>
            <p:txBody>
              <a:bodyPr/>
              <a:lstStyle/>
              <a:p>
                <a:r>
                  <a:rPr lang="ja-JP" altLang="en-US">
                    <a:noFill/>
                  </a:rPr>
                  <a:t> </a:t>
                </a:r>
              </a:p>
            </p:txBody>
          </p:sp>
        </mc:Fallback>
      </mc:AlternateContent>
      <p:pic>
        <p:nvPicPr>
          <p:cNvPr id="21" name="図 20">
            <a:extLst>
              <a:ext uri="{FF2B5EF4-FFF2-40B4-BE49-F238E27FC236}">
                <a16:creationId xmlns:a16="http://schemas.microsoft.com/office/drawing/2014/main" id="{4AC8C7CC-F8A9-E2FE-3D3A-B6164B706EC0}"/>
              </a:ext>
            </a:extLst>
          </p:cNvPr>
          <p:cNvPicPr>
            <a:picLocks noChangeAspect="1"/>
          </p:cNvPicPr>
          <p:nvPr/>
        </p:nvPicPr>
        <p:blipFill>
          <a:blip r:embed="rId6"/>
          <a:stretch>
            <a:fillRect/>
          </a:stretch>
        </p:blipFill>
        <p:spPr>
          <a:xfrm>
            <a:off x="9396149" y="3470710"/>
            <a:ext cx="1793149" cy="591433"/>
          </a:xfrm>
          <a:prstGeom prst="rect">
            <a:avLst/>
          </a:prstGeom>
        </p:spPr>
      </p:pic>
      <p:pic>
        <p:nvPicPr>
          <p:cNvPr id="22" name="図 21">
            <a:extLst>
              <a:ext uri="{FF2B5EF4-FFF2-40B4-BE49-F238E27FC236}">
                <a16:creationId xmlns:a16="http://schemas.microsoft.com/office/drawing/2014/main" id="{351C97E8-25A4-7FE2-C310-BE2BB1ED911B}"/>
              </a:ext>
            </a:extLst>
          </p:cNvPr>
          <p:cNvPicPr>
            <a:picLocks noChangeAspect="1"/>
          </p:cNvPicPr>
          <p:nvPr/>
        </p:nvPicPr>
        <p:blipFill>
          <a:blip r:embed="rId7"/>
          <a:stretch>
            <a:fillRect/>
          </a:stretch>
        </p:blipFill>
        <p:spPr>
          <a:xfrm>
            <a:off x="8017463" y="3432050"/>
            <a:ext cx="1201375" cy="612513"/>
          </a:xfrm>
          <a:prstGeom prst="rect">
            <a:avLst/>
          </a:prstGeom>
        </p:spPr>
      </p:pic>
      <p:sp>
        <p:nvSpPr>
          <p:cNvPr id="24" name="テキスト ボックス 23">
            <a:extLst>
              <a:ext uri="{FF2B5EF4-FFF2-40B4-BE49-F238E27FC236}">
                <a16:creationId xmlns:a16="http://schemas.microsoft.com/office/drawing/2014/main" id="{520BA856-94DE-BA71-C402-8947B525EDC5}"/>
              </a:ext>
            </a:extLst>
          </p:cNvPr>
          <p:cNvSpPr txBox="1"/>
          <p:nvPr/>
        </p:nvSpPr>
        <p:spPr>
          <a:xfrm>
            <a:off x="6386292" y="3152073"/>
            <a:ext cx="2448511" cy="461665"/>
          </a:xfrm>
          <a:prstGeom prst="rect">
            <a:avLst/>
          </a:prstGeom>
          <a:noFill/>
        </p:spPr>
        <p:txBody>
          <a:bodyPr wrap="square" rtlCol="0">
            <a:spAutoFit/>
          </a:bodyPr>
          <a:lstStyle/>
          <a:p>
            <a:pPr algn="l"/>
            <a:r>
              <a:rPr kumimoji="1" lang="ja-JP" altLang="en-US" sz="2400" dirty="0"/>
              <a:t>衝突禁止</a:t>
            </a:r>
          </a:p>
        </p:txBody>
      </p:sp>
      <mc:AlternateContent xmlns:mc="http://schemas.openxmlformats.org/markup-compatibility/2006">
        <mc:Choice xmlns:a14="http://schemas.microsoft.com/office/drawing/2010/main" Requires="a14">
          <p:sp>
            <p:nvSpPr>
              <p:cNvPr id="26" name="テキスト ボックス 25">
                <a:extLst>
                  <a:ext uri="{FF2B5EF4-FFF2-40B4-BE49-F238E27FC236}">
                    <a16:creationId xmlns:a16="http://schemas.microsoft.com/office/drawing/2014/main" id="{38C40631-2509-4003-D107-37699052E71A}"/>
                  </a:ext>
                </a:extLst>
              </p:cNvPr>
              <p:cNvSpPr txBox="1"/>
              <p:nvPr/>
            </p:nvSpPr>
            <p:spPr>
              <a:xfrm>
                <a:off x="1591898" y="4283835"/>
                <a:ext cx="277636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400" b="1" i="1" smtClean="0">
                          <a:latin typeface="Cambria Math" panose="02040503050406030204" pitchFamily="18" charset="0"/>
                        </a:rPr>
                        <m:t>𝒔</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𝑠</m:t>
                          </m:r>
                        </m:e>
                        <m:sup>
                          <m:r>
                            <a:rPr kumimoji="1" lang="en-US" altLang="ja-JP" sz="2400" b="0" i="1" smtClean="0">
                              <a:latin typeface="Cambria Math" panose="02040503050406030204" pitchFamily="18" charset="0"/>
                            </a:rPr>
                            <m:t>𝑎</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𝑠</m:t>
                          </m:r>
                        </m:e>
                        <m:sup>
                          <m:r>
                            <a:rPr kumimoji="1" lang="en-US" altLang="ja-JP" sz="2400" b="0" i="1" smtClean="0">
                              <a:latin typeface="Cambria Math" panose="02040503050406030204" pitchFamily="18" charset="0"/>
                            </a:rPr>
                            <m:t>𝑎</m:t>
                          </m:r>
                        </m:sup>
                      </m:sSup>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𝑉</m:t>
                      </m:r>
                      <m:r>
                        <a:rPr kumimoji="1" lang="en-US" altLang="ja-JP" sz="2400" b="0" i="1" smtClean="0">
                          <a:latin typeface="Cambria Math" panose="02040503050406030204" pitchFamily="18" charset="0"/>
                        </a:rPr>
                        <m:t>}</m:t>
                      </m:r>
                    </m:oMath>
                  </m:oMathPara>
                </a14:m>
                <a:endParaRPr kumimoji="1" lang="ja-JP" altLang="en-US" sz="2400" dirty="0"/>
              </a:p>
            </p:txBody>
          </p:sp>
        </mc:Choice>
        <mc:Fallback>
          <p:sp>
            <p:nvSpPr>
              <p:cNvPr id="26" name="テキスト ボックス 25">
                <a:extLst>
                  <a:ext uri="{FF2B5EF4-FFF2-40B4-BE49-F238E27FC236}">
                    <a16:creationId xmlns:a16="http://schemas.microsoft.com/office/drawing/2014/main" id="{38C40631-2509-4003-D107-37699052E71A}"/>
                  </a:ext>
                </a:extLst>
              </p:cNvPr>
              <p:cNvSpPr txBox="1">
                <a:spLocks noRot="1" noChangeAspect="1" noMove="1" noResize="1" noEditPoints="1" noAdjustHandles="1" noChangeArrowheads="1" noChangeShapeType="1" noTextEdit="1"/>
              </p:cNvSpPr>
              <p:nvPr/>
            </p:nvSpPr>
            <p:spPr>
              <a:xfrm>
                <a:off x="1591898" y="4283835"/>
                <a:ext cx="2776360" cy="461665"/>
              </a:xfrm>
              <a:prstGeom prst="rect">
                <a:avLst/>
              </a:prstGeom>
              <a:blipFill>
                <a:blip r:embed="rId8"/>
                <a:stretch>
                  <a:fillRect b="-21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テキスト ボックス 29">
                <a:extLst>
                  <a:ext uri="{FF2B5EF4-FFF2-40B4-BE49-F238E27FC236}">
                    <a16:creationId xmlns:a16="http://schemas.microsoft.com/office/drawing/2014/main" id="{6E3C3C2E-843F-FBFA-1643-F67906727C08}"/>
                  </a:ext>
                </a:extLst>
              </p:cNvPr>
              <p:cNvSpPr txBox="1"/>
              <p:nvPr/>
            </p:nvSpPr>
            <p:spPr>
              <a:xfrm>
                <a:off x="1591898" y="4862393"/>
                <a:ext cx="2776359"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u="none" strike="noStrike" kern="1200" cap="none" spc="0" normalizeH="0" baseline="0" noProof="0" smtClean="0">
                          <a:ln>
                            <a:noFill/>
                          </a:ln>
                          <a:solidFill>
                            <a:srgbClr val="262626"/>
                          </a:solidFill>
                          <a:effectLst/>
                          <a:uLnTx/>
                          <a:uFillTx/>
                          <a:latin typeface="Cambria Math" panose="02040503050406030204" pitchFamily="18" charset="0"/>
                          <a:cs typeface="+mn-cs"/>
                        </a:rPr>
                        <m:t>𝒈</m:t>
                      </m:r>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m:t>
                      </m:r>
                      <m:sSup>
                        <m:sSup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pPr>
                        <m:e>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𝑔</m:t>
                          </m:r>
                        </m:e>
                        <m: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𝑎</m:t>
                          </m:r>
                        </m:sup>
                      </m:s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m:t>
                      </m:r>
                      <m:sSup>
                        <m:sSup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pPr>
                        <m:e>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𝑔</m:t>
                          </m:r>
                        </m:e>
                        <m: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𝑎</m:t>
                          </m:r>
                        </m:sup>
                      </m:s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ea typeface="Cambria Math" panose="02040503050406030204" pitchFamily="18" charset="0"/>
                          <a:cs typeface="+mn-cs"/>
                        </a:rPr>
                        <m:t>∈</m:t>
                      </m:r>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ea typeface="Cambria Math" panose="02040503050406030204" pitchFamily="18" charset="0"/>
                          <a:cs typeface="+mn-cs"/>
                        </a:rPr>
                        <m:t>𝑉</m:t>
                      </m:r>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m:t>
                      </m:r>
                    </m:oMath>
                  </m:oMathPara>
                </a14:m>
                <a:endParaRPr kumimoji="1" lang="ja-JP" altLang="en-US" sz="2400" b="0" i="0" u="none" strike="noStrike" kern="1200" cap="none" spc="0" normalizeH="0" baseline="0" noProof="0" dirty="0">
                  <a:ln>
                    <a:noFill/>
                  </a:ln>
                  <a:solidFill>
                    <a:srgbClr val="262626"/>
                  </a:solidFill>
                  <a:effectLst/>
                  <a:uLnTx/>
                  <a:uFillTx/>
                  <a:latin typeface="Arial" charset="0"/>
                  <a:ea typeface="ＭＳ Ｐゴシック" charset="-128"/>
                  <a:cs typeface="+mn-cs"/>
                </a:endParaRPr>
              </a:p>
            </p:txBody>
          </p:sp>
        </mc:Choice>
        <mc:Fallback>
          <p:sp>
            <p:nvSpPr>
              <p:cNvPr id="30" name="テキスト ボックス 29">
                <a:extLst>
                  <a:ext uri="{FF2B5EF4-FFF2-40B4-BE49-F238E27FC236}">
                    <a16:creationId xmlns:a16="http://schemas.microsoft.com/office/drawing/2014/main" id="{6E3C3C2E-843F-FBFA-1643-F67906727C08}"/>
                  </a:ext>
                </a:extLst>
              </p:cNvPr>
              <p:cNvSpPr txBox="1">
                <a:spLocks noRot="1" noChangeAspect="1" noMove="1" noResize="1" noEditPoints="1" noAdjustHandles="1" noChangeArrowheads="1" noChangeShapeType="1" noTextEdit="1"/>
              </p:cNvSpPr>
              <p:nvPr/>
            </p:nvSpPr>
            <p:spPr>
              <a:xfrm>
                <a:off x="1591898" y="4862393"/>
                <a:ext cx="2776359" cy="461665"/>
              </a:xfrm>
              <a:prstGeom prst="rect">
                <a:avLst/>
              </a:prstGeom>
              <a:blipFill>
                <a:blip r:embed="rId9"/>
                <a:stretch>
                  <a:fillRect b="-21333"/>
                </a:stretch>
              </a:blipFill>
            </p:spPr>
            <p:txBody>
              <a:bodyPr/>
              <a:lstStyle/>
              <a:p>
                <a:r>
                  <a:rPr lang="ja-JP" altLang="en-US">
                    <a:noFill/>
                  </a:rPr>
                  <a:t> </a:t>
                </a:r>
              </a:p>
            </p:txBody>
          </p:sp>
        </mc:Fallback>
      </mc:AlternateContent>
      <p:cxnSp>
        <p:nvCxnSpPr>
          <p:cNvPr id="33" name="直線コネクタ 32">
            <a:extLst>
              <a:ext uri="{FF2B5EF4-FFF2-40B4-BE49-F238E27FC236}">
                <a16:creationId xmlns:a16="http://schemas.microsoft.com/office/drawing/2014/main" id="{6BB00121-FEEF-A4F1-6085-85C6306FC125}"/>
              </a:ext>
            </a:extLst>
          </p:cNvPr>
          <p:cNvCxnSpPr>
            <a:cxnSpLocks/>
          </p:cNvCxnSpPr>
          <p:nvPr/>
        </p:nvCxnSpPr>
        <p:spPr>
          <a:xfrm flipH="1">
            <a:off x="6186954" y="2570110"/>
            <a:ext cx="22027" cy="3811249"/>
          </a:xfrm>
          <a:prstGeom prst="line">
            <a:avLst/>
          </a:prstGeom>
          <a:ln>
            <a:solidFill>
              <a:schemeClr val="tx1"/>
            </a:solidFill>
          </a:ln>
        </p:spPr>
        <p:style>
          <a:lnRef idx="2">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214B8D3-FEB5-345B-6498-9313DEF89308}"/>
              </a:ext>
            </a:extLst>
          </p:cNvPr>
          <p:cNvSpPr txBox="1"/>
          <p:nvPr/>
        </p:nvSpPr>
        <p:spPr>
          <a:xfrm>
            <a:off x="9538193" y="3085579"/>
            <a:ext cx="1663718" cy="369332"/>
          </a:xfrm>
          <a:prstGeom prst="rect">
            <a:avLst/>
          </a:prstGeom>
          <a:noFill/>
        </p:spPr>
        <p:txBody>
          <a:bodyPr wrap="square" rtlCol="0">
            <a:spAutoFit/>
          </a:bodyPr>
          <a:lstStyle/>
          <a:p>
            <a:pPr algn="ctr"/>
            <a:r>
              <a:rPr lang="ja-JP" altLang="en-US" dirty="0"/>
              <a:t>頂点衝突</a:t>
            </a:r>
            <a:endParaRPr kumimoji="1" lang="ja-JP" altLang="en-US" dirty="0"/>
          </a:p>
        </p:txBody>
      </p:sp>
      <p:sp>
        <p:nvSpPr>
          <p:cNvPr id="37" name="テキスト ボックス 36">
            <a:extLst>
              <a:ext uri="{FF2B5EF4-FFF2-40B4-BE49-F238E27FC236}">
                <a16:creationId xmlns:a16="http://schemas.microsoft.com/office/drawing/2014/main" id="{E9A341A7-2FF3-22B0-905C-F7B7074F8878}"/>
              </a:ext>
            </a:extLst>
          </p:cNvPr>
          <p:cNvSpPr txBox="1"/>
          <p:nvPr/>
        </p:nvSpPr>
        <p:spPr>
          <a:xfrm>
            <a:off x="7927911" y="3100800"/>
            <a:ext cx="1375272" cy="381183"/>
          </a:xfrm>
          <a:prstGeom prst="rect">
            <a:avLst/>
          </a:prstGeom>
          <a:noFill/>
        </p:spPr>
        <p:txBody>
          <a:bodyPr wrap="square" rtlCol="0">
            <a:spAutoFit/>
          </a:bodyPr>
          <a:lstStyle/>
          <a:p>
            <a:pPr algn="ctr"/>
            <a:r>
              <a:rPr lang="ja-JP" altLang="en-US" dirty="0"/>
              <a:t>辺衝突</a:t>
            </a:r>
            <a:endParaRPr kumimoji="1" lang="ja-JP" altLang="en-US" dirty="0"/>
          </a:p>
        </p:txBody>
      </p:sp>
      <p:pic>
        <p:nvPicPr>
          <p:cNvPr id="38" name="図 37">
            <a:extLst>
              <a:ext uri="{FF2B5EF4-FFF2-40B4-BE49-F238E27FC236}">
                <a16:creationId xmlns:a16="http://schemas.microsoft.com/office/drawing/2014/main" id="{A1818890-4ADF-8432-362E-91DB39BFFF7F}"/>
              </a:ext>
            </a:extLst>
          </p:cNvPr>
          <p:cNvPicPr>
            <a:picLocks noChangeAspect="1"/>
          </p:cNvPicPr>
          <p:nvPr/>
        </p:nvPicPr>
        <p:blipFill>
          <a:blip r:embed="rId10"/>
          <a:stretch>
            <a:fillRect/>
          </a:stretch>
        </p:blipFill>
        <p:spPr>
          <a:xfrm>
            <a:off x="10007681" y="4174945"/>
            <a:ext cx="1468638" cy="1191802"/>
          </a:xfrm>
          <a:prstGeom prst="rect">
            <a:avLst/>
          </a:prstGeom>
        </p:spPr>
      </p:pic>
      <mc:AlternateContent xmlns:mc="http://schemas.openxmlformats.org/markup-compatibility/2006">
        <mc:Choice xmlns:a14="http://schemas.microsoft.com/office/drawing/2010/main" Requires="a14">
          <p:sp>
            <p:nvSpPr>
              <p:cNvPr id="47" name="テキスト ボックス 46">
                <a:extLst>
                  <a:ext uri="{FF2B5EF4-FFF2-40B4-BE49-F238E27FC236}">
                    <a16:creationId xmlns:a16="http://schemas.microsoft.com/office/drawing/2014/main" id="{5A2052A8-2A4D-1DB9-D2C1-E9DE71C35F2F}"/>
                  </a:ext>
                </a:extLst>
              </p:cNvPr>
              <p:cNvSpPr txBox="1"/>
              <p:nvPr/>
            </p:nvSpPr>
            <p:spPr>
              <a:xfrm>
                <a:off x="2456365" y="3801297"/>
                <a:ext cx="2881394"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𝐸</m:t>
                    </m:r>
                  </m:oMath>
                </a14:m>
                <a:r>
                  <a:rPr lang="ja-JP" altLang="en-US" sz="2000" dirty="0"/>
                  <a:t> </a:t>
                </a:r>
                <a:r>
                  <a:rPr lang="en-US" altLang="ja-JP" sz="2000" dirty="0"/>
                  <a:t>: </a:t>
                </a:r>
                <a:r>
                  <a:rPr lang="ja-JP" altLang="en-US" dirty="0"/>
                  <a:t>辺集合</a:t>
                </a:r>
              </a:p>
            </p:txBody>
          </p:sp>
        </mc:Choice>
        <mc:Fallback>
          <p:sp>
            <p:nvSpPr>
              <p:cNvPr id="47" name="テキスト ボックス 46">
                <a:extLst>
                  <a:ext uri="{FF2B5EF4-FFF2-40B4-BE49-F238E27FC236}">
                    <a16:creationId xmlns:a16="http://schemas.microsoft.com/office/drawing/2014/main" id="{5A2052A8-2A4D-1DB9-D2C1-E9DE71C35F2F}"/>
                  </a:ext>
                </a:extLst>
              </p:cNvPr>
              <p:cNvSpPr txBox="1">
                <a:spLocks noRot="1" noChangeAspect="1" noMove="1" noResize="1" noEditPoints="1" noAdjustHandles="1" noChangeArrowheads="1" noChangeShapeType="1" noTextEdit="1"/>
              </p:cNvSpPr>
              <p:nvPr/>
            </p:nvSpPr>
            <p:spPr>
              <a:xfrm>
                <a:off x="2456365" y="3801297"/>
                <a:ext cx="2881394" cy="400110"/>
              </a:xfrm>
              <a:prstGeom prst="rect">
                <a:avLst/>
              </a:prstGeom>
              <a:blipFill>
                <a:blip r:embed="rId11"/>
                <a:stretch>
                  <a:fillRect t="-7692" b="-29231"/>
                </a:stretch>
              </a:blipFill>
            </p:spPr>
            <p:txBody>
              <a:bodyPr/>
              <a:lstStyle/>
              <a:p>
                <a:r>
                  <a:rPr lang="ja-JP" altLang="en-US">
                    <a:noFill/>
                  </a:rPr>
                  <a:t> </a:t>
                </a:r>
              </a:p>
            </p:txBody>
          </p:sp>
        </mc:Fallback>
      </mc:AlternateContent>
      <p:cxnSp>
        <p:nvCxnSpPr>
          <p:cNvPr id="49" name="直線コネクタ 48">
            <a:extLst>
              <a:ext uri="{FF2B5EF4-FFF2-40B4-BE49-F238E27FC236}">
                <a16:creationId xmlns:a16="http://schemas.microsoft.com/office/drawing/2014/main" id="{92460A88-DB94-F6E9-37E8-37028691A70A}"/>
              </a:ext>
            </a:extLst>
          </p:cNvPr>
          <p:cNvCxnSpPr>
            <a:cxnSpLocks/>
          </p:cNvCxnSpPr>
          <p:nvPr/>
        </p:nvCxnSpPr>
        <p:spPr>
          <a:xfrm>
            <a:off x="602892" y="5420941"/>
            <a:ext cx="10986215"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0" name="テキスト ボックス 59">
                <a:extLst>
                  <a:ext uri="{FF2B5EF4-FFF2-40B4-BE49-F238E27FC236}">
                    <a16:creationId xmlns:a16="http://schemas.microsoft.com/office/drawing/2014/main" id="{FA0BCCF7-F6A8-2C8E-6F0C-2D2AE43A88A4}"/>
                  </a:ext>
                </a:extLst>
              </p:cNvPr>
              <p:cNvSpPr txBox="1"/>
              <p:nvPr/>
            </p:nvSpPr>
            <p:spPr>
              <a:xfrm>
                <a:off x="1690291" y="6053450"/>
                <a:ext cx="2338398" cy="55746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u="none" strike="noStrike" kern="1200" cap="none" spc="0" normalizeH="0" baseline="0" noProof="0" smtClean="0">
                          <a:ln>
                            <a:noFill/>
                          </a:ln>
                          <a:solidFill>
                            <a:srgbClr val="262626"/>
                          </a:solidFill>
                          <a:effectLst/>
                          <a:uLnTx/>
                          <a:uFillTx/>
                          <a:latin typeface="Cambria Math" panose="02040503050406030204" pitchFamily="18" charset="0"/>
                          <a:cs typeface="+mn-cs"/>
                        </a:rPr>
                        <m:t>𝑺</m:t>
                      </m:r>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m:t>
                      </m:r>
                      <m:sSub>
                        <m:sSub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bPr>
                        <m:e>
                          <m:d>
                            <m:dPr>
                              <m:begChr m:val="{"/>
                              <m:endChr m:val="}"/>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dPr>
                            <m:e>
                              <m:sSub>
                                <m:sSub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bPr>
                                <m:e>
                                  <m:d>
                                    <m:dPr>
                                      <m:begChr m:val="{"/>
                                      <m:endChr m:val="}"/>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dPr>
                                    <m:e>
                                      <m:sSubSup>
                                        <m:sSubSup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bSupPr>
                                        <m:e>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𝑡</m:t>
                                          </m:r>
                                        </m:e>
                                        <m:sub>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𝑖</m:t>
                                          </m:r>
                                        </m:sub>
                                        <m: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𝑎</m:t>
                                          </m:r>
                                        </m:sup>
                                      </m:sSub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m:t>
                                      </m:r>
                                      <m:sSubSup>
                                        <m:sSubSup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bSupPr>
                                        <m:e>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𝑣</m:t>
                                          </m:r>
                                        </m:e>
                                        <m:sub>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𝑖</m:t>
                                          </m:r>
                                        </m:sub>
                                        <m: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𝑎</m:t>
                                          </m:r>
                                        </m:sup>
                                      </m:sSubSup>
                                    </m:e>
                                  </m:d>
                                </m:e>
                                <m:sub>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𝑖</m:t>
                                  </m:r>
                                </m:sub>
                              </m:sSub>
                            </m:e>
                          </m:d>
                        </m:e>
                        <m:sub>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ea typeface="Cambria Math" panose="02040503050406030204" pitchFamily="18" charset="0"/>
                              <a:cs typeface="+mn-cs"/>
                            </a:rPr>
                            <m:t>𝑎</m:t>
                          </m:r>
                        </m:sub>
                      </m:sSub>
                    </m:oMath>
                  </m:oMathPara>
                </a14:m>
                <a:endParaRPr kumimoji="1" lang="ja-JP" altLang="en-US" sz="2400" b="0" i="0" u="none" strike="noStrike" kern="1200" cap="none" spc="0" normalizeH="0" baseline="0" noProof="0" dirty="0">
                  <a:ln>
                    <a:noFill/>
                  </a:ln>
                  <a:solidFill>
                    <a:srgbClr val="262626"/>
                  </a:solidFill>
                  <a:effectLst/>
                  <a:uLnTx/>
                  <a:uFillTx/>
                  <a:latin typeface="Arial" charset="0"/>
                  <a:ea typeface="ＭＳ Ｐゴシック" charset="-128"/>
                  <a:cs typeface="+mn-cs"/>
                </a:endParaRPr>
              </a:p>
            </p:txBody>
          </p:sp>
        </mc:Choice>
        <mc:Fallback>
          <p:sp>
            <p:nvSpPr>
              <p:cNvPr id="60" name="テキスト ボックス 59">
                <a:extLst>
                  <a:ext uri="{FF2B5EF4-FFF2-40B4-BE49-F238E27FC236}">
                    <a16:creationId xmlns:a16="http://schemas.microsoft.com/office/drawing/2014/main" id="{FA0BCCF7-F6A8-2C8E-6F0C-2D2AE43A88A4}"/>
                  </a:ext>
                </a:extLst>
              </p:cNvPr>
              <p:cNvSpPr txBox="1">
                <a:spLocks noRot="1" noChangeAspect="1" noMove="1" noResize="1" noEditPoints="1" noAdjustHandles="1" noChangeArrowheads="1" noChangeShapeType="1" noTextEdit="1"/>
              </p:cNvSpPr>
              <p:nvPr/>
            </p:nvSpPr>
            <p:spPr>
              <a:xfrm>
                <a:off x="1690291" y="6053450"/>
                <a:ext cx="2338398" cy="557460"/>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a:extLst>
                  <a:ext uri="{FF2B5EF4-FFF2-40B4-BE49-F238E27FC236}">
                    <a16:creationId xmlns:a16="http://schemas.microsoft.com/office/drawing/2014/main" id="{8CB70E0E-E0BE-7577-1E63-9CC7AF16544D}"/>
                  </a:ext>
                </a:extLst>
              </p:cNvPr>
              <p:cNvSpPr txBox="1"/>
              <p:nvPr/>
            </p:nvSpPr>
            <p:spPr>
              <a:xfrm>
                <a:off x="4185331" y="5455231"/>
                <a:ext cx="2159534" cy="369332"/>
              </a:xfrm>
              <a:prstGeom prst="rect">
                <a:avLst/>
              </a:prstGeom>
              <a:noFill/>
            </p:spPr>
            <p:txBody>
              <a:bodyPr wrap="square" rtlCol="0">
                <a:spAutoFit/>
              </a:bodyPr>
              <a:lstStyle/>
              <a:p>
                <a14:m>
                  <m:oMath xmlns:m="http://schemas.openxmlformats.org/officeDocument/2006/math">
                    <m:r>
                      <a:rPr lang="en-US" altLang="ja-JP" i="1" dirty="0" smtClean="0">
                        <a:latin typeface="Cambria Math" panose="02040503050406030204" pitchFamily="18" charset="0"/>
                      </a:rPr>
                      <m:t>𝑎</m:t>
                    </m:r>
                  </m:oMath>
                </a14:m>
                <a:r>
                  <a:rPr kumimoji="1" lang="en-US" altLang="ja-JP" dirty="0"/>
                  <a:t> : </a:t>
                </a:r>
                <a14:m>
                  <m:oMath xmlns:m="http://schemas.openxmlformats.org/officeDocument/2006/math">
                    <m:r>
                      <a:rPr lang="en-US" altLang="ja-JP" i="1" dirty="0">
                        <a:latin typeface="Cambria Math" panose="02040503050406030204" pitchFamily="18" charset="0"/>
                      </a:rPr>
                      <m:t>𝑎</m:t>
                    </m:r>
                    <m:r>
                      <a:rPr lang="en-US" altLang="ja-JP" i="1" dirty="0">
                        <a:latin typeface="Cambria Math" panose="02040503050406030204" pitchFamily="18" charset="0"/>
                      </a:rPr>
                      <m:t> </m:t>
                    </m:r>
                    <m:r>
                      <a:rPr lang="ja-JP" altLang="en-US" i="1" dirty="0" smtClean="0">
                        <a:latin typeface="Cambria Math" panose="02040503050406030204" pitchFamily="18" charset="0"/>
                      </a:rPr>
                      <m:t>番目</m:t>
                    </m:r>
                  </m:oMath>
                </a14:m>
                <a:r>
                  <a:rPr kumimoji="1" lang="ja-JP" altLang="en-US" dirty="0"/>
                  <a:t>の</a:t>
                </a:r>
                <a:r>
                  <a:rPr kumimoji="1" lang="en-US" altLang="ja-JP" dirty="0"/>
                  <a:t>AMR</a:t>
                </a:r>
                <a:endParaRPr kumimoji="1" lang="ja-JP" altLang="en-US" dirty="0"/>
              </a:p>
            </p:txBody>
          </p:sp>
        </mc:Choice>
        <mc:Fallback>
          <p:sp>
            <p:nvSpPr>
              <p:cNvPr id="61" name="テキスト ボックス 60">
                <a:extLst>
                  <a:ext uri="{FF2B5EF4-FFF2-40B4-BE49-F238E27FC236}">
                    <a16:creationId xmlns:a16="http://schemas.microsoft.com/office/drawing/2014/main" id="{8CB70E0E-E0BE-7577-1E63-9CC7AF16544D}"/>
                  </a:ext>
                </a:extLst>
              </p:cNvPr>
              <p:cNvSpPr txBox="1">
                <a:spLocks noRot="1" noChangeAspect="1" noMove="1" noResize="1" noEditPoints="1" noAdjustHandles="1" noChangeArrowheads="1" noChangeShapeType="1" noTextEdit="1"/>
              </p:cNvSpPr>
              <p:nvPr/>
            </p:nvSpPr>
            <p:spPr>
              <a:xfrm>
                <a:off x="4185331" y="5455231"/>
                <a:ext cx="2159534" cy="369332"/>
              </a:xfrm>
              <a:prstGeom prst="rect">
                <a:avLst/>
              </a:prstGeom>
              <a:blipFill>
                <a:blip r:embed="rId13"/>
                <a:stretch>
                  <a:fillRect t="-13333" b="-28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2" name="テキスト ボックス 61">
                <a:extLst>
                  <a:ext uri="{FF2B5EF4-FFF2-40B4-BE49-F238E27FC236}">
                    <a16:creationId xmlns:a16="http://schemas.microsoft.com/office/drawing/2014/main" id="{97D3369A-9171-B687-19A2-FCF3A61AAE01}"/>
                  </a:ext>
                </a:extLst>
              </p:cNvPr>
              <p:cNvSpPr txBox="1"/>
              <p:nvPr/>
            </p:nvSpPr>
            <p:spPr>
              <a:xfrm>
                <a:off x="3843638" y="5829022"/>
                <a:ext cx="2408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i="1" dirty="0" smtClean="0">
                          <a:latin typeface="Cambria Math" panose="02040503050406030204" pitchFamily="18" charset="0"/>
                        </a:rPr>
                        <m:t> =</m:t>
                      </m:r>
                      <m:r>
                        <a:rPr lang="en-US" altLang="ja-JP" i="1" dirty="0" smtClean="0">
                          <a:latin typeface="Cambria Math" panose="02040503050406030204" pitchFamily="18" charset="0"/>
                        </a:rPr>
                        <m:t>{</m:t>
                      </m:r>
                      <m:r>
                        <a:rPr lang="en-US" altLang="ja-JP" i="1" dirty="0">
                          <a:latin typeface="Cambria Math" panose="02040503050406030204" pitchFamily="18" charset="0"/>
                        </a:rPr>
                        <m:t>1</m:t>
                      </m:r>
                      <m:r>
                        <a:rPr lang="en-US" altLang="ja-JP"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en-US" altLang="ja-JP" i="1" dirty="0" err="1" smtClean="0">
                              <a:latin typeface="Cambria Math" panose="02040503050406030204" pitchFamily="18" charset="0"/>
                            </a:rPr>
                            <m:t>𝑛</m:t>
                          </m:r>
                        </m:e>
                        <m:sup>
                          <m:r>
                            <a:rPr lang="en-US" altLang="ja-JP" b="0" i="1" dirty="0" smtClean="0">
                              <a:latin typeface="Cambria Math" panose="02040503050406030204" pitchFamily="18" charset="0"/>
                            </a:rPr>
                            <m:t>𝑎</m:t>
                          </m:r>
                        </m:sup>
                      </m:sSup>
                      <m:r>
                        <a:rPr lang="ja-JP" altLang="en-US" i="1" dirty="0" smtClean="0">
                          <a:latin typeface="Cambria Math" panose="02040503050406030204" pitchFamily="18" charset="0"/>
                        </a:rPr>
                        <m:t> </m:t>
                      </m:r>
                      <m:r>
                        <a:rPr lang="en-US" altLang="ja-JP" i="1" dirty="0" smtClean="0">
                          <a:latin typeface="Cambria Math" panose="02040503050406030204" pitchFamily="18" charset="0"/>
                        </a:rPr>
                        <m:t>}</m:t>
                      </m:r>
                      <m:r>
                        <a:rPr lang="ja-JP" altLang="en-US" i="1" dirty="0">
                          <a:latin typeface="Cambria Math" panose="02040503050406030204" pitchFamily="18" charset="0"/>
                        </a:rPr>
                        <m:t>：</m:t>
                      </m:r>
                    </m:oMath>
                  </m:oMathPara>
                </a14:m>
                <a:endParaRPr dirty="0"/>
              </a:p>
            </p:txBody>
          </p:sp>
        </mc:Choice>
        <mc:Fallback>
          <p:sp>
            <p:nvSpPr>
              <p:cNvPr id="62" name="テキスト ボックス 61">
                <a:extLst>
                  <a:ext uri="{FF2B5EF4-FFF2-40B4-BE49-F238E27FC236}">
                    <a16:creationId xmlns:a16="http://schemas.microsoft.com/office/drawing/2014/main" id="{97D3369A-9171-B687-19A2-FCF3A61AAE01}"/>
                  </a:ext>
                </a:extLst>
              </p:cNvPr>
              <p:cNvSpPr txBox="1">
                <a:spLocks noRot="1" noChangeAspect="1" noMove="1" noResize="1" noEditPoints="1" noAdjustHandles="1" noChangeArrowheads="1" noChangeShapeType="1" noTextEdit="1"/>
              </p:cNvSpPr>
              <p:nvPr/>
            </p:nvSpPr>
            <p:spPr>
              <a:xfrm>
                <a:off x="3843638" y="5829022"/>
                <a:ext cx="2408142" cy="369332"/>
              </a:xfrm>
              <a:prstGeom prst="rect">
                <a:avLst/>
              </a:prstGeom>
              <a:blipFill>
                <a:blip r:embed="rId14"/>
                <a:stretch>
                  <a:fillRect b="-16393"/>
                </a:stretch>
              </a:blipFill>
            </p:spPr>
            <p:txBody>
              <a:bodyPr/>
              <a:lstStyle/>
              <a:p>
                <a:r>
                  <a:rPr lang="ja-JP" altLang="en-US">
                    <a:noFill/>
                  </a:rPr>
                  <a:t> </a:t>
                </a:r>
              </a:p>
            </p:txBody>
          </p:sp>
        </mc:Fallback>
      </mc:AlternateContent>
      <p:pic>
        <p:nvPicPr>
          <p:cNvPr id="68" name="図 67">
            <a:extLst>
              <a:ext uri="{FF2B5EF4-FFF2-40B4-BE49-F238E27FC236}">
                <a16:creationId xmlns:a16="http://schemas.microsoft.com/office/drawing/2014/main" id="{91C9107B-8C0D-EABA-1F6E-605066AB0AFB}"/>
              </a:ext>
            </a:extLst>
          </p:cNvPr>
          <p:cNvPicPr>
            <a:picLocks noChangeAspect="1"/>
          </p:cNvPicPr>
          <p:nvPr/>
        </p:nvPicPr>
        <p:blipFill>
          <a:blip r:embed="rId15"/>
          <a:stretch>
            <a:fillRect/>
          </a:stretch>
        </p:blipFill>
        <p:spPr>
          <a:xfrm>
            <a:off x="3698227" y="2628228"/>
            <a:ext cx="2518349" cy="2354109"/>
          </a:xfrm>
          <a:prstGeom prst="rect">
            <a:avLst/>
          </a:prstGeom>
        </p:spPr>
      </p:pic>
      <p:sp>
        <p:nvSpPr>
          <p:cNvPr id="69" name="テキスト ボックス 68">
            <a:extLst>
              <a:ext uri="{FF2B5EF4-FFF2-40B4-BE49-F238E27FC236}">
                <a16:creationId xmlns:a16="http://schemas.microsoft.com/office/drawing/2014/main" id="{A66EA354-9CA6-93AD-8273-2E10DE58F417}"/>
              </a:ext>
            </a:extLst>
          </p:cNvPr>
          <p:cNvSpPr txBox="1"/>
          <p:nvPr/>
        </p:nvSpPr>
        <p:spPr>
          <a:xfrm>
            <a:off x="6618301" y="4596433"/>
            <a:ext cx="3355309" cy="707886"/>
          </a:xfrm>
          <a:prstGeom prst="rect">
            <a:avLst/>
          </a:prstGeom>
          <a:noFill/>
        </p:spPr>
        <p:txBody>
          <a:bodyPr wrap="square" rtlCol="0">
            <a:spAutoFit/>
          </a:bodyPr>
          <a:lstStyle/>
          <a:p>
            <a:r>
              <a:rPr lang="ja-JP" altLang="en-US" sz="2000" dirty="0"/>
              <a:t>隣接する頂点へ移動または現在の頂点に待機</a:t>
            </a:r>
            <a:endParaRPr kumimoji="1" lang="ja-JP" altLang="en-US" sz="2000" dirty="0"/>
          </a:p>
        </p:txBody>
      </p:sp>
      <p:cxnSp>
        <p:nvCxnSpPr>
          <p:cNvPr id="73" name="直線コネクタ 72">
            <a:extLst>
              <a:ext uri="{FF2B5EF4-FFF2-40B4-BE49-F238E27FC236}">
                <a16:creationId xmlns:a16="http://schemas.microsoft.com/office/drawing/2014/main" id="{9D76578F-4235-AABA-84F1-04B19E630978}"/>
              </a:ext>
            </a:extLst>
          </p:cNvPr>
          <p:cNvCxnSpPr>
            <a:cxnSpLocks/>
            <a:endCxn id="74" idx="1"/>
          </p:cNvCxnSpPr>
          <p:nvPr/>
        </p:nvCxnSpPr>
        <p:spPr>
          <a:xfrm>
            <a:off x="5220792" y="4525865"/>
            <a:ext cx="104191" cy="558072"/>
          </a:xfrm>
          <a:prstGeom prst="line">
            <a:avLst/>
          </a:prstGeom>
        </p:spPr>
        <p:style>
          <a:lnRef idx="2">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A0CB861E-5530-6239-03EA-918491768AB6}"/>
              </a:ext>
            </a:extLst>
          </p:cNvPr>
          <p:cNvSpPr txBox="1"/>
          <p:nvPr/>
        </p:nvSpPr>
        <p:spPr>
          <a:xfrm>
            <a:off x="5324983" y="4899271"/>
            <a:ext cx="975013" cy="369332"/>
          </a:xfrm>
          <a:prstGeom prst="rect">
            <a:avLst/>
          </a:prstGeom>
          <a:noFill/>
        </p:spPr>
        <p:txBody>
          <a:bodyPr wrap="square" rtlCol="0">
            <a:spAutoFit/>
          </a:bodyPr>
          <a:lstStyle/>
          <a:p>
            <a:pPr algn="l"/>
            <a:r>
              <a:rPr kumimoji="1" lang="ja-JP" altLang="en-US" dirty="0"/>
              <a:t>頂点</a:t>
            </a:r>
          </a:p>
        </p:txBody>
      </p:sp>
      <p:cxnSp>
        <p:nvCxnSpPr>
          <p:cNvPr id="77" name="直線コネクタ 76">
            <a:extLst>
              <a:ext uri="{FF2B5EF4-FFF2-40B4-BE49-F238E27FC236}">
                <a16:creationId xmlns:a16="http://schemas.microsoft.com/office/drawing/2014/main" id="{4242FC9E-A141-C37B-412E-5539B5B1827F}"/>
              </a:ext>
            </a:extLst>
          </p:cNvPr>
          <p:cNvCxnSpPr/>
          <p:nvPr/>
        </p:nvCxnSpPr>
        <p:spPr>
          <a:xfrm>
            <a:off x="5716484" y="2989541"/>
            <a:ext cx="0" cy="3468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F9AFD76E-0D78-BC4E-31C6-A926959F8118}"/>
              </a:ext>
            </a:extLst>
          </p:cNvPr>
          <p:cNvCxnSpPr>
            <a:cxnSpLocks/>
            <a:endCxn id="81" idx="1"/>
          </p:cNvCxnSpPr>
          <p:nvPr/>
        </p:nvCxnSpPr>
        <p:spPr>
          <a:xfrm flipH="1" flipV="1">
            <a:off x="5580293" y="2830058"/>
            <a:ext cx="123889" cy="444934"/>
          </a:xfrm>
          <a:prstGeom prst="line">
            <a:avLst/>
          </a:prstGeom>
        </p:spPr>
        <p:style>
          <a:lnRef idx="2">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03AE4F16-70AD-A7C8-9B8A-70DF3F5D29E9}"/>
              </a:ext>
            </a:extLst>
          </p:cNvPr>
          <p:cNvSpPr txBox="1"/>
          <p:nvPr/>
        </p:nvSpPr>
        <p:spPr>
          <a:xfrm>
            <a:off x="5580293" y="2645392"/>
            <a:ext cx="975013" cy="369332"/>
          </a:xfrm>
          <a:prstGeom prst="rect">
            <a:avLst/>
          </a:prstGeom>
          <a:noFill/>
        </p:spPr>
        <p:txBody>
          <a:bodyPr wrap="square" rtlCol="0">
            <a:spAutoFit/>
          </a:bodyPr>
          <a:lstStyle/>
          <a:p>
            <a:pPr algn="l"/>
            <a:r>
              <a:rPr kumimoji="1" lang="ja-JP" altLang="en-US" dirty="0"/>
              <a:t>辺</a:t>
            </a:r>
          </a:p>
        </p:txBody>
      </p:sp>
      <p:sp>
        <p:nvSpPr>
          <p:cNvPr id="8" name="テキスト ボックス 7">
            <a:extLst>
              <a:ext uri="{FF2B5EF4-FFF2-40B4-BE49-F238E27FC236}">
                <a16:creationId xmlns:a16="http://schemas.microsoft.com/office/drawing/2014/main" id="{1F10D0DF-79B0-8079-6C35-2996D94FB302}"/>
              </a:ext>
            </a:extLst>
          </p:cNvPr>
          <p:cNvSpPr txBox="1"/>
          <p:nvPr/>
        </p:nvSpPr>
        <p:spPr>
          <a:xfrm>
            <a:off x="6381679" y="4208606"/>
            <a:ext cx="1524000" cy="461665"/>
          </a:xfrm>
          <a:prstGeom prst="rect">
            <a:avLst/>
          </a:prstGeom>
          <a:noFill/>
        </p:spPr>
        <p:txBody>
          <a:bodyPr wrap="square" rtlCol="0">
            <a:spAutoFit/>
          </a:bodyPr>
          <a:lstStyle/>
          <a:p>
            <a:pPr algn="l"/>
            <a:r>
              <a:rPr kumimoji="1" lang="ja-JP" altLang="en-US" sz="2400" dirty="0"/>
              <a:t>行動制約</a:t>
            </a:r>
          </a:p>
        </p:txBody>
      </p:sp>
      <p:sp>
        <p:nvSpPr>
          <p:cNvPr id="16" name="テキスト ボックス 15">
            <a:extLst>
              <a:ext uri="{FF2B5EF4-FFF2-40B4-BE49-F238E27FC236}">
                <a16:creationId xmlns:a16="http://schemas.microsoft.com/office/drawing/2014/main" id="{956EC583-26C8-5DC9-4433-4E038E4C8E95}"/>
              </a:ext>
            </a:extLst>
          </p:cNvPr>
          <p:cNvSpPr txBox="1"/>
          <p:nvPr/>
        </p:nvSpPr>
        <p:spPr>
          <a:xfrm>
            <a:off x="4219285" y="6092483"/>
            <a:ext cx="2008187" cy="646331"/>
          </a:xfrm>
          <a:prstGeom prst="rect">
            <a:avLst/>
          </a:prstGeom>
          <a:noFill/>
        </p:spPr>
        <p:txBody>
          <a:bodyPr wrap="square" rtlCol="0">
            <a:spAutoFit/>
          </a:bodyPr>
          <a:lstStyle/>
          <a:p>
            <a:pPr algn="l"/>
            <a:r>
              <a:rPr kumimoji="1" lang="ja-JP" altLang="en-US" dirty="0"/>
              <a:t>スタートからゴールまでのステップ数</a:t>
            </a:r>
          </a:p>
        </p:txBody>
      </p:sp>
      <p:sp>
        <p:nvSpPr>
          <p:cNvPr id="29" name="テキスト ボックス 28">
            <a:extLst>
              <a:ext uri="{FF2B5EF4-FFF2-40B4-BE49-F238E27FC236}">
                <a16:creationId xmlns:a16="http://schemas.microsoft.com/office/drawing/2014/main" id="{052B8061-F8D7-3970-2793-789EA5FAC50B}"/>
              </a:ext>
            </a:extLst>
          </p:cNvPr>
          <p:cNvSpPr txBox="1"/>
          <p:nvPr/>
        </p:nvSpPr>
        <p:spPr>
          <a:xfrm>
            <a:off x="1137553" y="1922571"/>
            <a:ext cx="10654019" cy="461665"/>
          </a:xfrm>
          <a:prstGeom prst="rect">
            <a:avLst/>
          </a:prstGeom>
          <a:noFill/>
        </p:spPr>
        <p:txBody>
          <a:bodyPr wrap="square" rtlCol="0">
            <a:spAutoFit/>
          </a:bodyPr>
          <a:lstStyle/>
          <a:p>
            <a:r>
              <a:rPr lang="ja-JP" altLang="en-US" sz="2400" dirty="0"/>
              <a:t>複数</a:t>
            </a:r>
            <a:r>
              <a:rPr lang="en-US" altLang="ja-JP" sz="2400" dirty="0"/>
              <a:t>AMR</a:t>
            </a:r>
            <a:r>
              <a:rPr lang="ja-JP" altLang="en-US" sz="2400" dirty="0"/>
              <a:t>の衝突せずに目的地まで移動するための経路を計画する問題</a:t>
            </a:r>
          </a:p>
        </p:txBody>
      </p:sp>
      <p:sp>
        <p:nvSpPr>
          <p:cNvPr id="34" name="乗算記号 33">
            <a:extLst>
              <a:ext uri="{FF2B5EF4-FFF2-40B4-BE49-F238E27FC236}">
                <a16:creationId xmlns:a16="http://schemas.microsoft.com/office/drawing/2014/main" id="{29D59A35-7340-2D74-07F4-E6019F2BD9C9}"/>
              </a:ext>
            </a:extLst>
          </p:cNvPr>
          <p:cNvSpPr/>
          <p:nvPr/>
        </p:nvSpPr>
        <p:spPr>
          <a:xfrm>
            <a:off x="6817391" y="3540276"/>
            <a:ext cx="631597" cy="54360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テキスト ボックス 34">
            <a:extLst>
              <a:ext uri="{FF2B5EF4-FFF2-40B4-BE49-F238E27FC236}">
                <a16:creationId xmlns:a16="http://schemas.microsoft.com/office/drawing/2014/main" id="{50ED9446-9AF6-31E1-5F1E-EC1DEB6D30E7}"/>
              </a:ext>
            </a:extLst>
          </p:cNvPr>
          <p:cNvSpPr txBox="1"/>
          <p:nvPr/>
        </p:nvSpPr>
        <p:spPr>
          <a:xfrm>
            <a:off x="779493" y="1460189"/>
            <a:ext cx="5989320" cy="461665"/>
          </a:xfrm>
          <a:prstGeom prst="rect">
            <a:avLst/>
          </a:prstGeom>
          <a:noFill/>
        </p:spPr>
        <p:txBody>
          <a:bodyPr wrap="square" rtlCol="0">
            <a:spAutoFit/>
          </a:bodyPr>
          <a:lstStyle/>
          <a:p>
            <a:pPr marL="342900" indent="-342900">
              <a:buFont typeface="Wingdings" panose="05000000000000000000" pitchFamily="2" charset="2"/>
              <a:buChar char="p"/>
            </a:pPr>
            <a:r>
              <a:rPr lang="en-US" altLang="ja-JP" sz="2400" dirty="0"/>
              <a:t>Multi agent path finding (MAPF)</a:t>
            </a:r>
            <a:endParaRPr kumimoji="1" lang="ja-JP" altLang="en-US" sz="2400" dirty="0"/>
          </a:p>
        </p:txBody>
      </p:sp>
    </p:spTree>
    <p:extLst>
      <p:ext uri="{BB962C8B-B14F-4D97-AF65-F5344CB8AC3E}">
        <p14:creationId xmlns:p14="http://schemas.microsoft.com/office/powerpoint/2010/main" val="3484109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259B2-8844-DCD0-368C-303DA8B527CC}"/>
              </a:ext>
            </a:extLst>
          </p:cNvPr>
          <p:cNvSpPr>
            <a:spLocks noGrp="1"/>
          </p:cNvSpPr>
          <p:nvPr>
            <p:ph type="title" idx="10"/>
          </p:nvPr>
        </p:nvSpPr>
        <p:spPr/>
        <p:txBody>
          <a:bodyPr/>
          <a:lstStyle/>
          <a:p>
            <a:r>
              <a:rPr lang="ja-JP" altLang="en-US" dirty="0"/>
              <a:t>経路探索アルゴリズム</a:t>
            </a:r>
            <a:endParaRPr kumimoji="1" lang="ja-JP" altLang="en-US" dirty="0"/>
          </a:p>
        </p:txBody>
      </p:sp>
      <p:sp>
        <p:nvSpPr>
          <p:cNvPr id="3" name="スライド番号プレースホルダー 2">
            <a:extLst>
              <a:ext uri="{FF2B5EF4-FFF2-40B4-BE49-F238E27FC236}">
                <a16:creationId xmlns:a16="http://schemas.microsoft.com/office/drawing/2014/main" id="{E4D89228-77D9-F030-3D8A-6D5FAAFB4678}"/>
              </a:ext>
            </a:extLst>
          </p:cNvPr>
          <p:cNvSpPr>
            <a:spLocks noGrp="1"/>
          </p:cNvSpPr>
          <p:nvPr>
            <p:ph type="sldNum" sz="quarter" idx="13"/>
          </p:nvPr>
        </p:nvSpPr>
        <p:spPr/>
        <p:txBody>
          <a:bodyPr/>
          <a:lstStyle/>
          <a:p>
            <a:fld id="{E04137EE-3015-4950-A5F8-6952C35479F5}" type="slidenum">
              <a:rPr kumimoji="1" lang="ja-JP" altLang="en-US" smtClean="0"/>
              <a:t>7</a:t>
            </a:fld>
            <a:endParaRPr kumimoji="1" lang="ja-JP" altLang="en-US"/>
          </a:p>
        </p:txBody>
      </p:sp>
      <p:pic>
        <p:nvPicPr>
          <p:cNvPr id="4" name="図 3" descr="ダイアグラム&#10;&#10;自動的に生成された説明">
            <a:extLst>
              <a:ext uri="{FF2B5EF4-FFF2-40B4-BE49-F238E27FC236}">
                <a16:creationId xmlns:a16="http://schemas.microsoft.com/office/drawing/2014/main" id="{7BBDB2E8-C084-16F5-72E7-F2E64AE7B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1783" y="3627602"/>
            <a:ext cx="3325129" cy="2861003"/>
          </a:xfrm>
          <a:prstGeom prst="rect">
            <a:avLst/>
          </a:prstGeom>
        </p:spPr>
      </p:pic>
      <p:sp>
        <p:nvSpPr>
          <p:cNvPr id="5" name="テキスト ボックス 4">
            <a:extLst>
              <a:ext uri="{FF2B5EF4-FFF2-40B4-BE49-F238E27FC236}">
                <a16:creationId xmlns:a16="http://schemas.microsoft.com/office/drawing/2014/main" id="{6FF1590D-D92F-ACD4-2BAA-99061E2505B7}"/>
              </a:ext>
            </a:extLst>
          </p:cNvPr>
          <p:cNvSpPr txBox="1"/>
          <p:nvPr/>
        </p:nvSpPr>
        <p:spPr>
          <a:xfrm>
            <a:off x="838200" y="5382520"/>
            <a:ext cx="6009351" cy="400110"/>
          </a:xfrm>
          <a:prstGeom prst="rect">
            <a:avLst/>
          </a:prstGeom>
          <a:noFill/>
        </p:spPr>
        <p:txBody>
          <a:bodyPr wrap="square" rtlCol="0">
            <a:spAutoFit/>
          </a:bodyPr>
          <a:lstStyle/>
          <a:p>
            <a:pPr marL="342900" indent="-342900">
              <a:buClr>
                <a:srgbClr val="00B0F0"/>
              </a:buClr>
              <a:buFont typeface="Yu Gothic" panose="020B0400000000000000" pitchFamily="50" charset="-128"/>
              <a:buChar char="☺"/>
            </a:pPr>
            <a:r>
              <a:rPr lang="ja-JP" altLang="en-US" sz="2000" dirty="0">
                <a:latin typeface="+mn-ea"/>
                <a:ea typeface="+mn-ea"/>
              </a:rPr>
              <a:t> 解の最適性が保証</a:t>
            </a:r>
            <a:endParaRPr lang="en-US" altLang="ja-JP" sz="2000" dirty="0">
              <a:latin typeface="+mn-ea"/>
              <a:ea typeface="+mn-ea"/>
            </a:endParaRPr>
          </a:p>
        </p:txBody>
      </p:sp>
      <p:sp>
        <p:nvSpPr>
          <p:cNvPr id="7" name="テキスト ボックス 6">
            <a:extLst>
              <a:ext uri="{FF2B5EF4-FFF2-40B4-BE49-F238E27FC236}">
                <a16:creationId xmlns:a16="http://schemas.microsoft.com/office/drawing/2014/main" id="{0934419C-E7E6-C4F6-13E9-A4C48B517BFD}"/>
              </a:ext>
            </a:extLst>
          </p:cNvPr>
          <p:cNvSpPr txBox="1"/>
          <p:nvPr/>
        </p:nvSpPr>
        <p:spPr>
          <a:xfrm>
            <a:off x="838200" y="4100172"/>
            <a:ext cx="7902677" cy="523220"/>
          </a:xfrm>
          <a:prstGeom prst="rect">
            <a:avLst/>
          </a:prstGeom>
          <a:noFill/>
        </p:spPr>
        <p:txBody>
          <a:bodyPr wrap="square" rtlCol="0">
            <a:spAutoFit/>
          </a:bodyPr>
          <a:lstStyle/>
          <a:p>
            <a:pPr marL="342900" indent="-342900" algn="l">
              <a:buFont typeface="Wingdings" panose="05000000000000000000" pitchFamily="2" charset="2"/>
              <a:buChar char="u"/>
            </a:pPr>
            <a:r>
              <a:rPr lang="en-US" altLang="ja-JP" sz="2800" b="0" i="0" dirty="0">
                <a:solidFill>
                  <a:srgbClr val="1F1F1F"/>
                </a:solidFill>
                <a:effectLst/>
                <a:latin typeface="+mn-lt"/>
              </a:rPr>
              <a:t>Conflict Based Search (CBS)</a:t>
            </a:r>
            <a:r>
              <a:rPr lang="en-US" altLang="ja-JP" sz="2800" b="0" i="0" baseline="30000" dirty="0">
                <a:solidFill>
                  <a:srgbClr val="1F1F1F"/>
                </a:solidFill>
                <a:effectLst/>
                <a:latin typeface="+mn-lt"/>
              </a:rPr>
              <a:t>[1]</a:t>
            </a:r>
            <a:endParaRPr kumimoji="1" lang="ja-JP" altLang="en-US" sz="2800" baseline="30000" dirty="0">
              <a:latin typeface="+mn-lt"/>
            </a:endParaRPr>
          </a:p>
        </p:txBody>
      </p:sp>
      <p:sp>
        <p:nvSpPr>
          <p:cNvPr id="8" name="テキスト ボックス 7">
            <a:extLst>
              <a:ext uri="{FF2B5EF4-FFF2-40B4-BE49-F238E27FC236}">
                <a16:creationId xmlns:a16="http://schemas.microsoft.com/office/drawing/2014/main" id="{9D534D45-F0FA-9EA4-F7A0-6811957198F2}"/>
              </a:ext>
            </a:extLst>
          </p:cNvPr>
          <p:cNvSpPr txBox="1"/>
          <p:nvPr/>
        </p:nvSpPr>
        <p:spPr>
          <a:xfrm>
            <a:off x="8740877" y="6446771"/>
            <a:ext cx="2386940" cy="215444"/>
          </a:xfrm>
          <a:prstGeom prst="rect">
            <a:avLst/>
          </a:prstGeom>
          <a:noFill/>
        </p:spPr>
        <p:txBody>
          <a:bodyPr wrap="square">
            <a:spAutoFit/>
          </a:bodyPr>
          <a:lstStyle/>
          <a:p>
            <a:r>
              <a:rPr lang="en-US" altLang="ja-JP" sz="800" dirty="0">
                <a:latin typeface="+mn-lt"/>
                <a:hlinkClick r:id="rId4"/>
              </a:rPr>
              <a:t>https://kei18.github.io/note/posts/mapf-tutorial/</a:t>
            </a:r>
            <a:r>
              <a:rPr lang="ja-JP" altLang="en-US" sz="800" dirty="0">
                <a:latin typeface="+mn-lt"/>
              </a:rPr>
              <a:t>　</a:t>
            </a:r>
          </a:p>
        </p:txBody>
      </p:sp>
      <p:sp>
        <p:nvSpPr>
          <p:cNvPr id="9" name="テキスト ボックス 8">
            <a:extLst>
              <a:ext uri="{FF2B5EF4-FFF2-40B4-BE49-F238E27FC236}">
                <a16:creationId xmlns:a16="http://schemas.microsoft.com/office/drawing/2014/main" id="{58323565-BC54-E90A-9919-0D0DEAEFA769}"/>
              </a:ext>
            </a:extLst>
          </p:cNvPr>
          <p:cNvSpPr txBox="1"/>
          <p:nvPr/>
        </p:nvSpPr>
        <p:spPr>
          <a:xfrm>
            <a:off x="838200" y="5782630"/>
            <a:ext cx="6282690" cy="400110"/>
          </a:xfrm>
          <a:prstGeom prst="rect">
            <a:avLst/>
          </a:prstGeom>
          <a:noFill/>
        </p:spPr>
        <p:txBody>
          <a:bodyPr wrap="square">
            <a:spAutoFit/>
          </a:bodyPr>
          <a:lstStyle/>
          <a:p>
            <a:pPr marL="457200" indent="-457200" fontAlgn="auto">
              <a:spcAft>
                <a:spcPts val="0"/>
              </a:spcAft>
              <a:buClr>
                <a:srgbClr val="FF0000"/>
              </a:buClr>
              <a:buFont typeface="Yu Gothic" panose="020B0400000000000000" pitchFamily="50" charset="-128"/>
              <a:buChar char="☹"/>
            </a:pPr>
            <a:r>
              <a:rPr lang="ja-JP" altLang="en-US" sz="2000" dirty="0"/>
              <a:t>解の候補が増えるほど計算時間が増加</a:t>
            </a:r>
          </a:p>
        </p:txBody>
      </p:sp>
      <p:sp>
        <p:nvSpPr>
          <p:cNvPr id="15" name="テキスト ボックス 14">
            <a:extLst>
              <a:ext uri="{FF2B5EF4-FFF2-40B4-BE49-F238E27FC236}">
                <a16:creationId xmlns:a16="http://schemas.microsoft.com/office/drawing/2014/main" id="{452B6553-79BF-70F9-C4CE-7F1EB07F8A11}"/>
              </a:ext>
            </a:extLst>
          </p:cNvPr>
          <p:cNvSpPr txBox="1"/>
          <p:nvPr/>
        </p:nvSpPr>
        <p:spPr>
          <a:xfrm>
            <a:off x="1227735" y="4624552"/>
            <a:ext cx="7772400" cy="707886"/>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262626"/>
                </a:solidFill>
                <a:effectLst/>
                <a:uLnTx/>
                <a:uFillTx/>
                <a:latin typeface="Arial" charset="0"/>
                <a:ea typeface="ＭＳ Ｐゴシック" charset="-128"/>
                <a:cs typeface="+mn-cs"/>
              </a:rPr>
              <a:t>A*</a:t>
            </a:r>
            <a:r>
              <a:rPr lang="ja-JP" altLang="en-US" sz="2000" dirty="0">
                <a:solidFill>
                  <a:srgbClr val="262626"/>
                </a:solidFill>
              </a:rPr>
              <a:t>などの</a:t>
            </a:r>
            <a:r>
              <a:rPr kumimoji="1" lang="ja-JP" altLang="en-US" sz="2000" b="0" i="0" u="none" strike="noStrike" kern="1200" cap="none" spc="0" normalizeH="0" baseline="0" noProof="0" dirty="0">
                <a:ln>
                  <a:noFill/>
                </a:ln>
                <a:solidFill>
                  <a:srgbClr val="262626"/>
                </a:solidFill>
                <a:effectLst/>
                <a:uLnTx/>
                <a:uFillTx/>
                <a:latin typeface="Arial" charset="0"/>
                <a:ea typeface="ＭＳ Ｐゴシック" charset="-128"/>
                <a:cs typeface="+mn-cs"/>
              </a:rPr>
              <a:t>経路計画と衝突管理の二つのアルゴリズムを交互に実行</a:t>
            </a:r>
            <a:r>
              <a:rPr lang="ja-JP" altLang="en-US" sz="2000" dirty="0">
                <a:solidFill>
                  <a:srgbClr val="262626"/>
                </a:solidFill>
              </a:rPr>
              <a:t>し、</a:t>
            </a:r>
            <a:r>
              <a:rPr kumimoji="1" lang="ja-JP" altLang="en-US" sz="2000" b="0" i="0" u="none" strike="noStrike" kern="1200" cap="none" spc="0" normalizeH="0" baseline="0" noProof="0" dirty="0">
                <a:ln>
                  <a:noFill/>
                </a:ln>
                <a:solidFill>
                  <a:srgbClr val="262626"/>
                </a:solidFill>
                <a:effectLst/>
                <a:uLnTx/>
                <a:uFillTx/>
                <a:latin typeface="Arial" charset="0"/>
                <a:ea typeface="ＭＳ Ｐゴシック" charset="-128"/>
                <a:cs typeface="+mn-cs"/>
              </a:rPr>
              <a:t>衝突のない経路を探索</a:t>
            </a:r>
          </a:p>
        </p:txBody>
      </p:sp>
      <p:sp>
        <p:nvSpPr>
          <p:cNvPr id="6" name="テキスト ボックス 5">
            <a:extLst>
              <a:ext uri="{FF2B5EF4-FFF2-40B4-BE49-F238E27FC236}">
                <a16:creationId xmlns:a16="http://schemas.microsoft.com/office/drawing/2014/main" id="{85B57EB0-51AA-B9EC-855D-D5F607854EEB}"/>
              </a:ext>
            </a:extLst>
          </p:cNvPr>
          <p:cNvSpPr txBox="1"/>
          <p:nvPr/>
        </p:nvSpPr>
        <p:spPr>
          <a:xfrm>
            <a:off x="838200" y="1404885"/>
            <a:ext cx="7830475" cy="523220"/>
          </a:xfrm>
          <a:prstGeom prst="rect">
            <a:avLst/>
          </a:prstGeom>
          <a:noFill/>
        </p:spPr>
        <p:txBody>
          <a:bodyPr wrap="square" rtlCol="0">
            <a:spAutoFit/>
          </a:bodyPr>
          <a:lstStyle/>
          <a:p>
            <a:pPr marL="457200" indent="-457200">
              <a:buFont typeface="Wingdings" panose="05000000000000000000" pitchFamily="2" charset="2"/>
              <a:buChar char="u"/>
            </a:pPr>
            <a:r>
              <a:rPr kumimoji="1" lang="en-US" altLang="ja-JP" sz="2800" dirty="0">
                <a:latin typeface="+mn-lt"/>
              </a:rPr>
              <a:t>A*</a:t>
            </a:r>
            <a:r>
              <a:rPr lang="en-US" altLang="ja-JP" sz="2800" dirty="0"/>
              <a:t> </a:t>
            </a:r>
            <a:r>
              <a:rPr lang="ja-JP" altLang="en-US" sz="2800" dirty="0"/>
              <a:t>アルゴリズム</a:t>
            </a:r>
            <a:endParaRPr lang="en-US" altLang="ja-JP" sz="2800" dirty="0">
              <a:latin typeface="+mn-lt"/>
            </a:endParaRPr>
          </a:p>
        </p:txBody>
      </p:sp>
      <p:sp>
        <p:nvSpPr>
          <p:cNvPr id="11" name="テキスト ボックス 10">
            <a:extLst>
              <a:ext uri="{FF2B5EF4-FFF2-40B4-BE49-F238E27FC236}">
                <a16:creationId xmlns:a16="http://schemas.microsoft.com/office/drawing/2014/main" id="{A6957743-8F31-B1C7-D472-B2901B0C41FE}"/>
              </a:ext>
            </a:extLst>
          </p:cNvPr>
          <p:cNvSpPr txBox="1"/>
          <p:nvPr/>
        </p:nvSpPr>
        <p:spPr>
          <a:xfrm>
            <a:off x="838200" y="3468808"/>
            <a:ext cx="8220009" cy="400110"/>
          </a:xfrm>
          <a:prstGeom prst="rect">
            <a:avLst/>
          </a:prstGeom>
          <a:noFill/>
        </p:spPr>
        <p:txBody>
          <a:bodyPr wrap="square">
            <a:spAutoFit/>
          </a:bodyPr>
          <a:lstStyle/>
          <a:p>
            <a:pPr marL="457200" indent="-457200" fontAlgn="auto">
              <a:spcAft>
                <a:spcPts val="0"/>
              </a:spcAft>
              <a:buClr>
                <a:srgbClr val="FF0000"/>
              </a:buClr>
              <a:buFont typeface="Yu Gothic" panose="020B0400000000000000" pitchFamily="50" charset="-128"/>
              <a:buChar char="☹"/>
            </a:pPr>
            <a:r>
              <a:rPr lang="ja-JP" altLang="en-US" sz="2000" dirty="0"/>
              <a:t>衝突を考慮しないため複数</a:t>
            </a:r>
            <a:r>
              <a:rPr lang="en-US" altLang="ja-JP" sz="2000" dirty="0"/>
              <a:t>AMR</a:t>
            </a:r>
            <a:r>
              <a:rPr lang="ja-JP" altLang="en-US" sz="2000" dirty="0"/>
              <a:t>では移動量を正しく評価できない</a:t>
            </a:r>
          </a:p>
        </p:txBody>
      </p:sp>
      <p:sp>
        <p:nvSpPr>
          <p:cNvPr id="13" name="テキスト ボックス 12">
            <a:extLst>
              <a:ext uri="{FF2B5EF4-FFF2-40B4-BE49-F238E27FC236}">
                <a16:creationId xmlns:a16="http://schemas.microsoft.com/office/drawing/2014/main" id="{4A2D5D58-85C6-E0F1-B7FD-10523F89C4C4}"/>
              </a:ext>
            </a:extLst>
          </p:cNvPr>
          <p:cNvSpPr txBox="1"/>
          <p:nvPr/>
        </p:nvSpPr>
        <p:spPr>
          <a:xfrm>
            <a:off x="838200" y="3084799"/>
            <a:ext cx="6503273" cy="400110"/>
          </a:xfrm>
          <a:prstGeom prst="rect">
            <a:avLst/>
          </a:prstGeom>
        </p:spPr>
        <p:txBody>
          <a:bodyPr vert="horz" wrap="square" lIns="91440" tIns="45720" rIns="91440" bIns="45720" rtlCol="0" anchor="ctr">
            <a:spAutoFit/>
          </a:bodyPr>
          <a:lstStyle/>
          <a:p>
            <a:pPr marL="457200" indent="-457200" fontAlgn="auto">
              <a:spcAft>
                <a:spcPts val="0"/>
              </a:spcAft>
              <a:buClr>
                <a:schemeClr val="accent1"/>
              </a:buClr>
              <a:buFont typeface="Yu Gothic" panose="020B0400000000000000" pitchFamily="50" charset="-128"/>
              <a:buChar char="☺"/>
            </a:pPr>
            <a:r>
              <a:rPr kumimoji="1" lang="ja-JP" altLang="en-US" sz="2000" dirty="0">
                <a:latin typeface="+mn-lt"/>
                <a:ea typeface="+mn-ea"/>
              </a:rPr>
              <a:t>高速に解を算出</a:t>
            </a:r>
          </a:p>
        </p:txBody>
      </p: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8E6E21F8-2D10-0967-CA31-6F6B8F02CB02}"/>
                  </a:ext>
                </a:extLst>
              </p:cNvPr>
              <p:cNvSpPr txBox="1"/>
              <p:nvPr/>
            </p:nvSpPr>
            <p:spPr>
              <a:xfrm>
                <a:off x="3689208" y="2609624"/>
                <a:ext cx="3431682"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000" i="1" dirty="0" smtClean="0">
                          <a:latin typeface="Cambria Math" panose="02040503050406030204" pitchFamily="18" charset="0"/>
                        </a:rPr>
                        <m:t>𝑓</m:t>
                      </m:r>
                      <m:r>
                        <a:rPr lang="en-US" altLang="ja-JP" sz="2000" i="1" dirty="0">
                          <a:latin typeface="Cambria Math" panose="02040503050406030204" pitchFamily="18" charset="0"/>
                        </a:rPr>
                        <m:t>(</m:t>
                      </m:r>
                      <m:r>
                        <a:rPr lang="ja-JP" altLang="en-US" sz="2000" i="1" dirty="0">
                          <a:latin typeface="Cambria Math" panose="02040503050406030204" pitchFamily="18" charset="0"/>
                        </a:rPr>
                        <m:t>𝑛</m:t>
                      </m:r>
                      <m:r>
                        <a:rPr lang="en-US" altLang="ja-JP" sz="2000" i="1" dirty="0">
                          <a:latin typeface="Cambria Math" panose="02040503050406030204" pitchFamily="18" charset="0"/>
                        </a:rPr>
                        <m:t>) = </m:t>
                      </m:r>
                      <m:r>
                        <a:rPr lang="ja-JP" altLang="en-US" sz="2000" i="1" dirty="0">
                          <a:latin typeface="Cambria Math" panose="02040503050406030204" pitchFamily="18" charset="0"/>
                        </a:rPr>
                        <m:t>𝑔</m:t>
                      </m:r>
                      <m:r>
                        <a:rPr lang="en-US" altLang="ja-JP" sz="2000" i="1" dirty="0">
                          <a:latin typeface="Cambria Math" panose="02040503050406030204" pitchFamily="18" charset="0"/>
                        </a:rPr>
                        <m:t>(</m:t>
                      </m:r>
                      <m:r>
                        <a:rPr lang="ja-JP" altLang="en-US" sz="2000" i="1" dirty="0">
                          <a:latin typeface="Cambria Math" panose="02040503050406030204" pitchFamily="18" charset="0"/>
                        </a:rPr>
                        <m:t>𝑛</m:t>
                      </m:r>
                      <m:r>
                        <a:rPr lang="en-US" altLang="ja-JP" sz="2000" i="1" dirty="0">
                          <a:latin typeface="Cambria Math" panose="02040503050406030204" pitchFamily="18" charset="0"/>
                        </a:rPr>
                        <m:t>)+</m:t>
                      </m:r>
                      <m:r>
                        <a:rPr lang="en-US" altLang="ja-JP" sz="2000" i="1" dirty="0">
                          <a:latin typeface="Cambria Math" panose="02040503050406030204" pitchFamily="18" charset="0"/>
                        </a:rPr>
                        <m:t>h</m:t>
                      </m:r>
                      <m:r>
                        <a:rPr lang="en-US" altLang="ja-JP" sz="2000" i="1" dirty="0">
                          <a:latin typeface="Cambria Math" panose="02040503050406030204" pitchFamily="18" charset="0"/>
                        </a:rPr>
                        <m:t>(</m:t>
                      </m:r>
                      <m:r>
                        <a:rPr lang="ja-JP" altLang="en-US" sz="2000" i="1" dirty="0">
                          <a:latin typeface="Cambria Math" panose="02040503050406030204" pitchFamily="18" charset="0"/>
                        </a:rPr>
                        <m:t>𝑛</m:t>
                      </m:r>
                      <m:r>
                        <a:rPr lang="en-US" altLang="ja-JP" sz="2000" i="1" dirty="0">
                          <a:latin typeface="Cambria Math" panose="02040503050406030204" pitchFamily="18" charset="0"/>
                        </a:rPr>
                        <m:t>)</m:t>
                      </m:r>
                    </m:oMath>
                  </m:oMathPara>
                </a14:m>
                <a:endParaRPr lang="ja-JP" altLang="en-US" sz="2000" dirty="0"/>
              </a:p>
            </p:txBody>
          </p:sp>
        </mc:Choice>
        <mc:Fallback>
          <p:sp>
            <p:nvSpPr>
              <p:cNvPr id="14" name="テキスト ボックス 13">
                <a:extLst>
                  <a:ext uri="{FF2B5EF4-FFF2-40B4-BE49-F238E27FC236}">
                    <a16:creationId xmlns:a16="http://schemas.microsoft.com/office/drawing/2014/main" id="{8E6E21F8-2D10-0967-CA31-6F6B8F02CB02}"/>
                  </a:ext>
                </a:extLst>
              </p:cNvPr>
              <p:cNvSpPr txBox="1">
                <a:spLocks noRot="1" noChangeAspect="1" noMove="1" noResize="1" noEditPoints="1" noAdjustHandles="1" noChangeArrowheads="1" noChangeShapeType="1" noTextEdit="1"/>
              </p:cNvSpPr>
              <p:nvPr/>
            </p:nvSpPr>
            <p:spPr>
              <a:xfrm>
                <a:off x="3689208" y="2609624"/>
                <a:ext cx="3431682" cy="400110"/>
              </a:xfrm>
              <a:prstGeom prst="rect">
                <a:avLst/>
              </a:prstGeom>
              <a:blipFill>
                <a:blip r:embed="rId5"/>
                <a:stretch>
                  <a:fillRect b="-1449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E102E6F2-5305-20DD-D4C7-D62FE353C412}"/>
                  </a:ext>
                </a:extLst>
              </p:cNvPr>
              <p:cNvSpPr txBox="1"/>
              <p:nvPr/>
            </p:nvSpPr>
            <p:spPr>
              <a:xfrm>
                <a:off x="1227735" y="1879348"/>
                <a:ext cx="6738976" cy="707886"/>
              </a:xfrm>
              <a:prstGeom prst="rect">
                <a:avLst/>
              </a:prstGeom>
              <a:noFill/>
            </p:spPr>
            <p:txBody>
              <a:bodyPr wrap="square" rtlCol="0">
                <a:spAutoFit/>
              </a:bodyPr>
              <a:lstStyle/>
              <a:p>
                <a14:m>
                  <m:oMath xmlns:m="http://schemas.openxmlformats.org/officeDocument/2006/math">
                    <m:r>
                      <a:rPr lang="ja-JP" altLang="en-US" sz="2000" i="1" dirty="0">
                        <a:latin typeface="Cambria Math" panose="02040503050406030204" pitchFamily="18" charset="0"/>
                      </a:rPr>
                      <m:t>𝑓</m:t>
                    </m:r>
                  </m:oMath>
                </a14:m>
                <a:r>
                  <a:rPr kumimoji="1" lang="ja-JP" altLang="en-US" sz="2000" dirty="0"/>
                  <a:t>を最小化するノードを求めることで</a:t>
                </a:r>
                <a:r>
                  <a:rPr lang="ja-JP" altLang="en-US" sz="2000" dirty="0"/>
                  <a:t>スタートからゴールまでの</a:t>
                </a:r>
                <a:r>
                  <a:rPr kumimoji="1" lang="ja-JP" altLang="en-US" sz="2000" dirty="0"/>
                  <a:t>最短経路を算出する</a:t>
                </a:r>
                <a:r>
                  <a:rPr lang="ja-JP" altLang="en-US" sz="2000" dirty="0"/>
                  <a:t>アルゴリズム</a:t>
                </a:r>
                <a:endParaRPr kumimoji="1" lang="ja-JP" altLang="en-US" sz="2000" dirty="0"/>
              </a:p>
            </p:txBody>
          </p:sp>
        </mc:Choice>
        <mc:Fallback>
          <p:sp>
            <p:nvSpPr>
              <p:cNvPr id="16" name="テキスト ボックス 15">
                <a:extLst>
                  <a:ext uri="{FF2B5EF4-FFF2-40B4-BE49-F238E27FC236}">
                    <a16:creationId xmlns:a16="http://schemas.microsoft.com/office/drawing/2014/main" id="{E102E6F2-5305-20DD-D4C7-D62FE353C412}"/>
                  </a:ext>
                </a:extLst>
              </p:cNvPr>
              <p:cNvSpPr txBox="1">
                <a:spLocks noRot="1" noChangeAspect="1" noMove="1" noResize="1" noEditPoints="1" noAdjustHandles="1" noChangeArrowheads="1" noChangeShapeType="1" noTextEdit="1"/>
              </p:cNvSpPr>
              <p:nvPr/>
            </p:nvSpPr>
            <p:spPr>
              <a:xfrm>
                <a:off x="1227735" y="1879348"/>
                <a:ext cx="6738976" cy="707886"/>
              </a:xfrm>
              <a:prstGeom prst="rect">
                <a:avLst/>
              </a:prstGeom>
              <a:blipFill>
                <a:blip r:embed="rId6"/>
                <a:stretch>
                  <a:fillRect l="-904" t="-6034" r="-181" b="-12931"/>
                </a:stretch>
              </a:blipFill>
            </p:spPr>
            <p:txBody>
              <a:bodyPr/>
              <a:lstStyle/>
              <a:p>
                <a:r>
                  <a:rPr lang="ja-JP" altLang="en-US">
                    <a:noFill/>
                  </a:rPr>
                  <a:t> </a:t>
                </a:r>
              </a:p>
            </p:txBody>
          </p:sp>
        </mc:Fallback>
      </mc:AlternateContent>
      <p:pic>
        <p:nvPicPr>
          <p:cNvPr id="17" name="図 16" descr="ダイアグラム が含まれている画像&#10;&#10;自動的に生成された説明">
            <a:extLst>
              <a:ext uri="{FF2B5EF4-FFF2-40B4-BE49-F238E27FC236}">
                <a16:creationId xmlns:a16="http://schemas.microsoft.com/office/drawing/2014/main" id="{FDE53DE0-CFF0-FF8E-115F-D5EFD0277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6688" y="1240804"/>
            <a:ext cx="2348334" cy="2354219"/>
          </a:xfrm>
          <a:prstGeom prst="rect">
            <a:avLst/>
          </a:prstGeom>
        </p:spPr>
      </p:pic>
      <p:sp>
        <p:nvSpPr>
          <p:cNvPr id="18" name="テキスト ボックス 17">
            <a:extLst>
              <a:ext uri="{FF2B5EF4-FFF2-40B4-BE49-F238E27FC236}">
                <a16:creationId xmlns:a16="http://schemas.microsoft.com/office/drawing/2014/main" id="{26D91FA4-F7EA-1BE6-2FC0-DD9DCD77F333}"/>
              </a:ext>
            </a:extLst>
          </p:cNvPr>
          <p:cNvSpPr txBox="1"/>
          <p:nvPr/>
        </p:nvSpPr>
        <p:spPr>
          <a:xfrm>
            <a:off x="9356657" y="1307408"/>
            <a:ext cx="56038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400" dirty="0"/>
              <a:t>A*</a:t>
            </a:r>
            <a:endParaRPr kumimoji="1" lang="ja-JP" altLang="en-US" sz="2400" dirty="0"/>
          </a:p>
        </p:txBody>
      </p:sp>
    </p:spTree>
    <p:extLst>
      <p:ext uri="{BB962C8B-B14F-4D97-AF65-F5344CB8AC3E}">
        <p14:creationId xmlns:p14="http://schemas.microsoft.com/office/powerpoint/2010/main" val="3026106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05159-33DC-63EA-EEE6-006732910BF7}"/>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9FDD9A82-BDDD-5B52-36D4-FE96850A294B}"/>
              </a:ext>
            </a:extLst>
          </p:cNvPr>
          <p:cNvSpPr/>
          <p:nvPr/>
        </p:nvSpPr>
        <p:spPr>
          <a:xfrm>
            <a:off x="593616" y="5604180"/>
            <a:ext cx="11004767" cy="786872"/>
          </a:xfrm>
          <a:prstGeom prst="roundRect">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F642EEA-1250-3C52-AD0A-6B9ABB12AC89}"/>
              </a:ext>
            </a:extLst>
          </p:cNvPr>
          <p:cNvSpPr>
            <a:spLocks noGrp="1"/>
          </p:cNvSpPr>
          <p:nvPr>
            <p:ph type="title" idx="10"/>
          </p:nvPr>
        </p:nvSpPr>
        <p:spPr/>
        <p:txBody>
          <a:bodyPr/>
          <a:lstStyle/>
          <a:p>
            <a:r>
              <a:rPr lang="ja-JP" altLang="en-US" dirty="0"/>
              <a:t>研究目的</a:t>
            </a:r>
            <a:endParaRPr kumimoji="1" lang="ja-JP" altLang="en-US" dirty="0"/>
          </a:p>
        </p:txBody>
      </p:sp>
      <p:sp>
        <p:nvSpPr>
          <p:cNvPr id="8" name="スライド番号プレースホルダー 7">
            <a:extLst>
              <a:ext uri="{FF2B5EF4-FFF2-40B4-BE49-F238E27FC236}">
                <a16:creationId xmlns:a16="http://schemas.microsoft.com/office/drawing/2014/main" id="{3B61E33D-DE2D-4805-3952-4EA4DC84CD60}"/>
              </a:ext>
            </a:extLst>
          </p:cNvPr>
          <p:cNvSpPr>
            <a:spLocks noGrp="1"/>
          </p:cNvSpPr>
          <p:nvPr>
            <p:ph type="sldNum" sz="quarter" idx="13"/>
          </p:nvPr>
        </p:nvSpPr>
        <p:spPr>
          <a:xfrm>
            <a:off x="8610600" y="6356350"/>
            <a:ext cx="2743200" cy="365125"/>
          </a:xfrm>
        </p:spPr>
        <p:txBody>
          <a:bodyPr/>
          <a:lstStyle/>
          <a:p>
            <a:fld id="{E04137EE-3015-4950-A5F8-6952C35479F5}" type="slidenum">
              <a:rPr kumimoji="1" lang="ja-JP" altLang="en-US" smtClean="0"/>
              <a:t>8</a:t>
            </a:fld>
            <a:endParaRPr kumimoji="1" lang="ja-JP" altLang="en-US" dirty="0"/>
          </a:p>
        </p:txBody>
      </p:sp>
      <p:sp>
        <p:nvSpPr>
          <p:cNvPr id="3" name="テキスト ボックス 2">
            <a:extLst>
              <a:ext uri="{FF2B5EF4-FFF2-40B4-BE49-F238E27FC236}">
                <a16:creationId xmlns:a16="http://schemas.microsoft.com/office/drawing/2014/main" id="{EFFC0F82-BA33-CD52-3050-D0BCDEB05FE2}"/>
              </a:ext>
            </a:extLst>
          </p:cNvPr>
          <p:cNvSpPr txBox="1"/>
          <p:nvPr/>
        </p:nvSpPr>
        <p:spPr>
          <a:xfrm>
            <a:off x="593615" y="5718655"/>
            <a:ext cx="11004768" cy="523220"/>
          </a:xfrm>
          <a:prstGeom prst="rect">
            <a:avLst/>
          </a:prstGeom>
          <a:noFill/>
        </p:spPr>
        <p:txBody>
          <a:bodyPr wrap="square" rtlCol="0">
            <a:spAutoFit/>
          </a:bodyPr>
          <a:lstStyle/>
          <a:p>
            <a:pPr algn="ctr"/>
            <a:r>
              <a:rPr lang="en-US" altLang="ja-JP" sz="2800" dirty="0">
                <a:latin typeface="+mn-ea"/>
              </a:rPr>
              <a:t>CNN</a:t>
            </a:r>
            <a:r>
              <a:rPr lang="ja-JP" altLang="en-US" sz="2800" dirty="0">
                <a:latin typeface="+mn-ea"/>
              </a:rPr>
              <a:t>によるコスト予測モデルを構築し計算時間短縮を目指す</a:t>
            </a:r>
          </a:p>
        </p:txBody>
      </p:sp>
      <p:sp>
        <p:nvSpPr>
          <p:cNvPr id="5" name="テキスト ボックス 4">
            <a:extLst>
              <a:ext uri="{FF2B5EF4-FFF2-40B4-BE49-F238E27FC236}">
                <a16:creationId xmlns:a16="http://schemas.microsoft.com/office/drawing/2014/main" id="{330A3DF6-7AF6-9D0E-6A3B-9D58805F23AC}"/>
              </a:ext>
            </a:extLst>
          </p:cNvPr>
          <p:cNvSpPr txBox="1"/>
          <p:nvPr/>
        </p:nvSpPr>
        <p:spPr>
          <a:xfrm>
            <a:off x="2351386" y="1461756"/>
            <a:ext cx="9334709" cy="461665"/>
          </a:xfrm>
          <a:prstGeom prst="rect">
            <a:avLst/>
          </a:prstGeom>
          <a:noFill/>
        </p:spPr>
        <p:txBody>
          <a:bodyPr wrap="square" rtlCol="0">
            <a:spAutoFit/>
          </a:bodyPr>
          <a:lstStyle/>
          <a:p>
            <a:pPr algn="ctr" fontAlgn="auto">
              <a:spcAft>
                <a:spcPts val="0"/>
              </a:spcAft>
            </a:pPr>
            <a:r>
              <a:rPr lang="ja-JP" altLang="en-US" sz="2400" dirty="0"/>
              <a:t>厳密な最適解を求めようとすると計算時間がかかりすぎる</a:t>
            </a:r>
          </a:p>
        </p:txBody>
      </p:sp>
      <p:pic>
        <p:nvPicPr>
          <p:cNvPr id="4" name="図 3">
            <a:extLst>
              <a:ext uri="{FF2B5EF4-FFF2-40B4-BE49-F238E27FC236}">
                <a16:creationId xmlns:a16="http://schemas.microsoft.com/office/drawing/2014/main" id="{C9AA35E7-A2A8-2D80-C4FA-793035F9862B}"/>
              </a:ext>
            </a:extLst>
          </p:cNvPr>
          <p:cNvPicPr>
            <a:picLocks noChangeAspect="1"/>
          </p:cNvPicPr>
          <p:nvPr/>
        </p:nvPicPr>
        <p:blipFill>
          <a:blip r:embed="rId3"/>
          <a:srcRect l="20541" r="5011"/>
          <a:stretch/>
        </p:blipFill>
        <p:spPr>
          <a:xfrm>
            <a:off x="5825861" y="3980652"/>
            <a:ext cx="4980747" cy="1357269"/>
          </a:xfrm>
          <a:prstGeom prst="rect">
            <a:avLst/>
          </a:prstGeom>
        </p:spPr>
      </p:pic>
      <p:pic>
        <p:nvPicPr>
          <p:cNvPr id="7" name="図 6" descr="グラフ が含まれている画像&#10;&#10;自動的に生成された説明">
            <a:extLst>
              <a:ext uri="{FF2B5EF4-FFF2-40B4-BE49-F238E27FC236}">
                <a16:creationId xmlns:a16="http://schemas.microsoft.com/office/drawing/2014/main" id="{D03AA117-EBF5-BDE2-667B-3EAC4A9EA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5095" y="3976396"/>
            <a:ext cx="1914426" cy="1532326"/>
          </a:xfrm>
          <a:prstGeom prst="rect">
            <a:avLst/>
          </a:prstGeom>
        </p:spPr>
      </p:pic>
      <p:sp>
        <p:nvSpPr>
          <p:cNvPr id="19" name="テキスト ボックス 18">
            <a:extLst>
              <a:ext uri="{FF2B5EF4-FFF2-40B4-BE49-F238E27FC236}">
                <a16:creationId xmlns:a16="http://schemas.microsoft.com/office/drawing/2014/main" id="{819C0CD2-3079-00B9-4545-8E97552FF8CA}"/>
              </a:ext>
            </a:extLst>
          </p:cNvPr>
          <p:cNvSpPr txBox="1"/>
          <p:nvPr/>
        </p:nvSpPr>
        <p:spPr>
          <a:xfrm>
            <a:off x="3611880" y="3580558"/>
            <a:ext cx="6813723" cy="461665"/>
          </a:xfrm>
          <a:prstGeom prst="rect">
            <a:avLst/>
          </a:prstGeom>
          <a:noFill/>
        </p:spPr>
        <p:txBody>
          <a:bodyPr wrap="square" rtlCol="0">
            <a:spAutoFit/>
          </a:bodyPr>
          <a:lstStyle/>
          <a:p>
            <a:r>
              <a:rPr lang="ja-JP" altLang="en-US" sz="2400" dirty="0"/>
              <a:t>コスト算出を</a:t>
            </a:r>
            <a:r>
              <a:rPr lang="en-US" altLang="ja-JP" sz="2400" dirty="0"/>
              <a:t>CNN</a:t>
            </a:r>
            <a:r>
              <a:rPr lang="ja-JP" altLang="en-US" sz="2400" dirty="0"/>
              <a:t>に代替することで計算時間短縮</a:t>
            </a:r>
            <a:endParaRPr kumimoji="1" lang="ja-JP" altLang="en-US" sz="2400" dirty="0"/>
          </a:p>
        </p:txBody>
      </p:sp>
      <p:sp>
        <p:nvSpPr>
          <p:cNvPr id="21" name="矢印: 下 20">
            <a:extLst>
              <a:ext uri="{FF2B5EF4-FFF2-40B4-BE49-F238E27FC236}">
                <a16:creationId xmlns:a16="http://schemas.microsoft.com/office/drawing/2014/main" id="{17F56CD5-4236-F0AB-7D38-D24000A562D8}"/>
              </a:ext>
            </a:extLst>
          </p:cNvPr>
          <p:cNvSpPr/>
          <p:nvPr/>
        </p:nvSpPr>
        <p:spPr>
          <a:xfrm>
            <a:off x="4786542" y="2208859"/>
            <a:ext cx="494500" cy="106858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6E25161-B956-ED98-DAB6-55987FB027A4}"/>
              </a:ext>
            </a:extLst>
          </p:cNvPr>
          <p:cNvSpPr txBox="1"/>
          <p:nvPr/>
        </p:nvSpPr>
        <p:spPr>
          <a:xfrm>
            <a:off x="23535" y="4958689"/>
            <a:ext cx="1099516" cy="369332"/>
          </a:xfrm>
          <a:prstGeom prst="rect">
            <a:avLst/>
          </a:prstGeom>
          <a:noFill/>
        </p:spPr>
        <p:txBody>
          <a:bodyPr wrap="square" rtlCol="0">
            <a:spAutoFit/>
          </a:bodyPr>
          <a:lstStyle/>
          <a:p>
            <a:pPr algn="l"/>
            <a:r>
              <a:rPr kumimoji="1" lang="en-US" altLang="ja-JP" dirty="0"/>
              <a:t>×10000</a:t>
            </a:r>
            <a:endParaRPr kumimoji="1" lang="ja-JP" altLang="en-US" dirty="0"/>
          </a:p>
        </p:txBody>
      </p:sp>
      <p:pic>
        <p:nvPicPr>
          <p:cNvPr id="25" name="図 24">
            <a:extLst>
              <a:ext uri="{FF2B5EF4-FFF2-40B4-BE49-F238E27FC236}">
                <a16:creationId xmlns:a16="http://schemas.microsoft.com/office/drawing/2014/main" id="{F182E366-374D-9344-F8B5-57AE939DA9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1696" y="1905279"/>
            <a:ext cx="3949878" cy="1675279"/>
          </a:xfrm>
          <a:prstGeom prst="rect">
            <a:avLst/>
          </a:prstGeom>
        </p:spPr>
      </p:pic>
      <p:pic>
        <p:nvPicPr>
          <p:cNvPr id="6" name="図 5" descr="ダイアグラム&#10;&#10;AI によって生成されたコンテンツは間違っている可能性があります。">
            <a:extLst>
              <a:ext uri="{FF2B5EF4-FFF2-40B4-BE49-F238E27FC236}">
                <a16:creationId xmlns:a16="http://schemas.microsoft.com/office/drawing/2014/main" id="{03C4A5F3-DB11-5C0D-3510-FA6F5FF1D8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615" y="1484947"/>
            <a:ext cx="2100361" cy="4176327"/>
          </a:xfrm>
          <a:prstGeom prst="rect">
            <a:avLst/>
          </a:prstGeom>
        </p:spPr>
      </p:pic>
      <p:sp>
        <p:nvSpPr>
          <p:cNvPr id="12" name="楕円 11">
            <a:extLst>
              <a:ext uri="{FF2B5EF4-FFF2-40B4-BE49-F238E27FC236}">
                <a16:creationId xmlns:a16="http://schemas.microsoft.com/office/drawing/2014/main" id="{F7D20BB0-9D5B-EE32-16E9-B4DB66397EC8}"/>
              </a:ext>
            </a:extLst>
          </p:cNvPr>
          <p:cNvSpPr/>
          <p:nvPr/>
        </p:nvSpPr>
        <p:spPr>
          <a:xfrm>
            <a:off x="751498" y="3492696"/>
            <a:ext cx="1999628" cy="776065"/>
          </a:xfrm>
          <a:prstGeom prst="ellipse">
            <a:avLst/>
          </a:prstGeom>
          <a:noFill/>
          <a:ln w="28575">
            <a:solidFill>
              <a:schemeClr val="accent5"/>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661185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7B891-F2C8-EA9F-2343-CBB5F846532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65BE098-896C-1ECF-D31D-4C72F179C252}"/>
              </a:ext>
            </a:extLst>
          </p:cNvPr>
          <p:cNvSpPr>
            <a:spLocks noGrp="1"/>
          </p:cNvSpPr>
          <p:nvPr>
            <p:ph type="title" idx="10"/>
          </p:nvPr>
        </p:nvSpPr>
        <p:spPr/>
        <p:txBody>
          <a:bodyPr/>
          <a:lstStyle/>
          <a:p>
            <a:r>
              <a:rPr lang="ja-JP" altLang="en-US" dirty="0"/>
              <a:t>提案手法</a:t>
            </a:r>
            <a:endParaRPr kumimoji="1" lang="ja-JP" altLang="en-US" dirty="0"/>
          </a:p>
        </p:txBody>
      </p:sp>
      <p:sp>
        <p:nvSpPr>
          <p:cNvPr id="3" name="スライド番号プレースホルダー 2">
            <a:extLst>
              <a:ext uri="{FF2B5EF4-FFF2-40B4-BE49-F238E27FC236}">
                <a16:creationId xmlns:a16="http://schemas.microsoft.com/office/drawing/2014/main" id="{EF253479-1D0C-9F7C-2544-CB55EC44705F}"/>
              </a:ext>
            </a:extLst>
          </p:cNvPr>
          <p:cNvSpPr>
            <a:spLocks noGrp="1"/>
          </p:cNvSpPr>
          <p:nvPr>
            <p:ph type="sldNum" sz="quarter" idx="13"/>
          </p:nvPr>
        </p:nvSpPr>
        <p:spPr/>
        <p:txBody>
          <a:bodyPr/>
          <a:lstStyle/>
          <a:p>
            <a:fld id="{E04137EE-3015-4950-A5F8-6952C35479F5}" type="slidenum">
              <a:rPr kumimoji="1" lang="ja-JP" altLang="en-US" smtClean="0"/>
              <a:t>9</a:t>
            </a:fld>
            <a:endParaRPr kumimoji="1" lang="ja-JP" altLang="en-US"/>
          </a:p>
        </p:txBody>
      </p:sp>
      <p:pic>
        <p:nvPicPr>
          <p:cNvPr id="17" name="図 16">
            <a:extLst>
              <a:ext uri="{FF2B5EF4-FFF2-40B4-BE49-F238E27FC236}">
                <a16:creationId xmlns:a16="http://schemas.microsoft.com/office/drawing/2014/main" id="{6AAFC7DD-A3CC-10D3-7BB7-DA7F6F0BD3C5}"/>
              </a:ext>
            </a:extLst>
          </p:cNvPr>
          <p:cNvPicPr>
            <a:picLocks noChangeAspect="1"/>
          </p:cNvPicPr>
          <p:nvPr/>
        </p:nvPicPr>
        <p:blipFill>
          <a:blip r:embed="rId3"/>
          <a:stretch>
            <a:fillRect/>
          </a:stretch>
        </p:blipFill>
        <p:spPr>
          <a:xfrm>
            <a:off x="318788" y="1495268"/>
            <a:ext cx="11554424" cy="5043644"/>
          </a:xfrm>
          <a:prstGeom prst="rect">
            <a:avLst/>
          </a:prstGeom>
        </p:spPr>
      </p:pic>
    </p:spTree>
    <p:extLst>
      <p:ext uri="{BB962C8B-B14F-4D97-AF65-F5344CB8AC3E}">
        <p14:creationId xmlns:p14="http://schemas.microsoft.com/office/powerpoint/2010/main" val="1514182447"/>
      </p:ext>
    </p:extLst>
  </p:cSld>
  <p:clrMapOvr>
    <a:masterClrMapping/>
  </p:clrMapOvr>
</p:sld>
</file>

<file path=ppt/theme/theme1.xml><?xml version="1.0" encoding="utf-8"?>
<a:theme xmlns:a="http://schemas.openxmlformats.org/drawingml/2006/main" name="テーマ2">
  <a:themeElements>
    <a:clrScheme name="suzulab color">
      <a:dk1>
        <a:srgbClr val="262626"/>
      </a:dk1>
      <a:lt1>
        <a:srgbClr val="FFFFFF"/>
      </a:lt1>
      <a:dk2>
        <a:srgbClr val="0C0C0C"/>
      </a:dk2>
      <a:lt2>
        <a:srgbClr val="E8E8E8"/>
      </a:lt2>
      <a:accent1>
        <a:srgbClr val="1C8EFF"/>
      </a:accent1>
      <a:accent2>
        <a:srgbClr val="1FA5BA"/>
      </a:accent2>
      <a:accent3>
        <a:srgbClr val="BEA839"/>
      </a:accent3>
      <a:accent4>
        <a:srgbClr val="CD6A46"/>
      </a:accent4>
      <a:accent5>
        <a:srgbClr val="D93635"/>
      </a:accent5>
      <a:accent6>
        <a:srgbClr val="4EA72E"/>
      </a:accent6>
      <a:hlink>
        <a:srgbClr val="467886"/>
      </a:hlink>
      <a:folHlink>
        <a:srgbClr val="96607D"/>
      </a:folHlink>
    </a:clrScheme>
    <a:fontScheme name="suzlab font">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bodyPr vert="horz" wrap="none" lIns="91440" tIns="45720" rIns="91440" bIns="45720" rtlCol="0" anchor="ctr">
        <a:spAutoFit/>
      </a:bodyPr>
      <a:lstStyle>
        <a:defPPr algn="l" fontAlgn="auto">
          <a:spcAft>
            <a:spcPts val="0"/>
          </a:spcAft>
          <a:defRPr kumimoji="1" sz="2400" dirty="0" smtClean="0">
            <a:latin typeface="+mn-lt"/>
            <a:ea typeface="+mn-ea"/>
          </a:defRPr>
        </a:defPPr>
      </a:lstStyle>
    </a:txDef>
  </a:objectDefaults>
  <a:extraClrSchemeLst/>
  <a:extLst>
    <a:ext uri="{05A4C25C-085E-4340-85A3-A5531E510DB2}">
      <thm15:themeFamily xmlns:thm15="http://schemas.microsoft.com/office/thememl/2012/main" name="テーマ2" id="{224A860A-D8D5-4D62-BF1B-6E4123D24C6B}" vid="{CA8820B5-4C2A-4D10-B145-A25D8F19DA19}"/>
    </a:ext>
  </a:extLst>
</a:theme>
</file>

<file path=ppt/theme/theme2.xml><?xml version="1.0" encoding="utf-8"?>
<a:theme xmlns:a="http://schemas.openxmlformats.org/drawingml/2006/main" name="1_テーマ2">
  <a:themeElements>
    <a:clrScheme name="suzulab color">
      <a:dk1>
        <a:srgbClr val="262626"/>
      </a:dk1>
      <a:lt1>
        <a:srgbClr val="FFFFFF"/>
      </a:lt1>
      <a:dk2>
        <a:srgbClr val="0C0C0C"/>
      </a:dk2>
      <a:lt2>
        <a:srgbClr val="E8E8E8"/>
      </a:lt2>
      <a:accent1>
        <a:srgbClr val="1C8EFF"/>
      </a:accent1>
      <a:accent2>
        <a:srgbClr val="1FA5BA"/>
      </a:accent2>
      <a:accent3>
        <a:srgbClr val="BEA839"/>
      </a:accent3>
      <a:accent4>
        <a:srgbClr val="CD6A46"/>
      </a:accent4>
      <a:accent5>
        <a:srgbClr val="D93635"/>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12700" cap="flat">
          <a:solidFill>
            <a:schemeClr val="phClr"/>
          </a:solidFill>
          <a:prstDash val="solid"/>
          <a:miter lim="800000"/>
        </a:ln>
        <a:ln w="19050" cap="flat">
          <a:solidFill>
            <a:schemeClr val="phClr"/>
          </a:solidFill>
          <a:prstDash val="solid"/>
          <a:miter lim="800000"/>
        </a:ln>
        <a:ln w="2540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lnDef>
      <a:spPr/>
      <a:bodyPr rtlCol="0" anchor="ctr"/>
      <a:lstStyle>
        <a:lvl1pPr lvl="0" algn="ctr"/>
      </a:lstStyle>
      <a:style>
        <a:lnRef idx="2">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sz="2400" dirty="0"/>
        </a:defPPr>
      </a:lstStyle>
    </a:txDef>
  </a:objectDefaults>
  <a:extraClrSchemeLst/>
  <a:extLst>
    <a:ext uri="{05A4C25C-085E-4340-85A3-A5531E510DB2}">
      <thm15:themeFamily xmlns:thm15="http://schemas.microsoft.com/office/thememl/2012/main" name="テーマ2" id="{9EE33FC7-7F76-47E3-9E2E-B84076732E43}" vid="{75D0CB49-0656-4F64-A459-4854D87C8414}"/>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70A206122F0A3E4D964C2AF78A669E3C" ma:contentTypeVersion="4" ma:contentTypeDescription="新しいドキュメントを作成します。" ma:contentTypeScope="" ma:versionID="243c6fe04f7deccf8b5f24b5b2659c9d">
  <xsd:schema xmlns:xsd="http://www.w3.org/2001/XMLSchema" xmlns:xs="http://www.w3.org/2001/XMLSchema" xmlns:p="http://schemas.microsoft.com/office/2006/metadata/properties" xmlns:ns3="560b38be-8c86-4dad-ba94-7df86c3e4215" targetNamespace="http://schemas.microsoft.com/office/2006/metadata/properties" ma:root="true" ma:fieldsID="349d0bc7351739861181bf75b00e5265" ns3:_="">
    <xsd:import namespace="560b38be-8c86-4dad-ba94-7df86c3e4215"/>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b38be-8c86-4dad-ba94-7df86c3e42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1A4140-84A9-41D4-A0E9-93BC5FCBD465}">
  <ds:schemaRefs>
    <ds:schemaRef ds:uri="http://schemas.microsoft.com/sharepoint/v3/contenttype/forms"/>
  </ds:schemaRefs>
</ds:datastoreItem>
</file>

<file path=customXml/itemProps2.xml><?xml version="1.0" encoding="utf-8"?>
<ds:datastoreItem xmlns:ds="http://schemas.openxmlformats.org/officeDocument/2006/customXml" ds:itemID="{6B9F6AFA-3883-4E89-93DC-0115DFCDED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b38be-8c86-4dad-ba94-7df86c3e42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2FEB18-2817-4D73-869F-9364999B06A8}">
  <ds:schemaRefs>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dcmitype/"/>
    <ds:schemaRef ds:uri="http://schemas.openxmlformats.org/package/2006/metadata/core-properties"/>
    <ds:schemaRef ds:uri="560b38be-8c86-4dad-ba94-7df86c3e4215"/>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テーマ2</Template>
  <TotalTime>69328</TotalTime>
  <Words>3154</Words>
  <Application>Microsoft Office PowerPoint</Application>
  <PresentationFormat>ワイド画面</PresentationFormat>
  <Paragraphs>276</Paragraphs>
  <Slides>17</Slides>
  <Notes>16</Notes>
  <HiddenSlides>0</HiddenSlides>
  <MMClips>2</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17</vt:i4>
      </vt:variant>
    </vt:vector>
  </HeadingPairs>
  <TitlesOfParts>
    <vt:vector size="26" baseType="lpstr">
      <vt:lpstr>Meiryo UI</vt:lpstr>
      <vt:lpstr>Yu Gothic</vt:lpstr>
      <vt:lpstr>Yu Gothic</vt:lpstr>
      <vt:lpstr>Arial</vt:lpstr>
      <vt:lpstr>Cambria Math</vt:lpstr>
      <vt:lpstr>Segoe UI</vt:lpstr>
      <vt:lpstr>Wingdings</vt:lpstr>
      <vt:lpstr>テーマ2</vt:lpstr>
      <vt:lpstr>1_テーマ2</vt:lpstr>
      <vt:lpstr>複数AMRに向けた 施設レイアウト最適化のための 高速なマップ評価手法の提案</vt:lpstr>
      <vt:lpstr>研究背景</vt:lpstr>
      <vt:lpstr>Facility Layout Problem(FLP)</vt:lpstr>
      <vt:lpstr>GA(遺伝的アルゴリズム)</vt:lpstr>
      <vt:lpstr>レイアウトの評価</vt:lpstr>
      <vt:lpstr>Multi agent path finding</vt:lpstr>
      <vt:lpstr>経路探索アルゴリズム</vt:lpstr>
      <vt:lpstr>研究目的</vt:lpstr>
      <vt:lpstr>提案手法</vt:lpstr>
      <vt:lpstr>マップ条件</vt:lpstr>
      <vt:lpstr>Result: 計算時間</vt:lpstr>
      <vt:lpstr>Result: 平均誤差</vt:lpstr>
      <vt:lpstr>予測を大きく外したマップ</vt:lpstr>
      <vt:lpstr>まとめ</vt:lpstr>
      <vt:lpstr>回帰モデル</vt:lpstr>
      <vt:lpstr>改悪してしまったマップ</vt:lpstr>
      <vt:lpstr>Input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MOCHIZUKI Hiroaki</dc:creator>
  <cp:lastModifiedBy>MOCHIZUKI Hiroaki</cp:lastModifiedBy>
  <cp:revision>315</cp:revision>
  <cp:lastPrinted>2025-07-01T01:31:08Z</cp:lastPrinted>
  <dcterms:created xsi:type="dcterms:W3CDTF">2024-06-14T06:55:20Z</dcterms:created>
  <dcterms:modified xsi:type="dcterms:W3CDTF">2025-10-29T05:30:14Z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0x01010070A206122F0A3E4D964C2AF78A669E3C</vt:lpwstr>
  </property>
</Properties>
</file>